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9" r:id="rId7"/>
    <p:sldId id="262" r:id="rId8"/>
    <p:sldId id="271" r:id="rId9"/>
    <p:sldId id="263" r:id="rId10"/>
    <p:sldId id="272" r:id="rId11"/>
    <p:sldId id="264" r:id="rId12"/>
    <p:sldId id="273" r:id="rId13"/>
    <p:sldId id="265" r:id="rId14"/>
    <p:sldId id="276" r:id="rId15"/>
    <p:sldId id="266" r:id="rId16"/>
    <p:sldId id="274" r:id="rId17"/>
    <p:sldId id="267" r:id="rId18"/>
    <p:sldId id="275" r:id="rId19"/>
    <p:sldId id="268" r:id="rId20"/>
    <p:sldId id="277" r:id="rId21"/>
    <p:sldId id="278"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108" d="100"/>
          <a:sy n="108" d="100"/>
        </p:scale>
        <p:origin x="171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3D416611-4999-4EAF-A7B1-F7DBD0B5F8CE}" type="datetimeFigureOut">
              <a:rPr lang="fr-FR" smtClean="0"/>
              <a:pPr/>
              <a:t>07/05/2016</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C259E242-BEF6-430B-8719-BC5E9D6AEB0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3D416611-4999-4EAF-A7B1-F7DBD0B5F8CE}" type="datetimeFigureOut">
              <a:rPr lang="fr-FR" smtClean="0"/>
              <a:pPr/>
              <a:t>07/05/2016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59E242-BEF6-430B-8719-BC5E9D6AEB0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3D416611-4999-4EAF-A7B1-F7DBD0B5F8CE}" type="datetimeFigureOut">
              <a:rPr lang="fr-FR" smtClean="0"/>
              <a:pPr/>
              <a:t>07/05/2016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59E242-BEF6-430B-8719-BC5E9D6AEB0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3D416611-4999-4EAF-A7B1-F7DBD0B5F8CE}" type="datetimeFigureOut">
              <a:rPr lang="fr-FR" smtClean="0"/>
              <a:pPr/>
              <a:t>07/05/2016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59E242-BEF6-430B-8719-BC5E9D6AEB0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3D416611-4999-4EAF-A7B1-F7DBD0B5F8CE}" type="datetimeFigureOut">
              <a:rPr lang="fr-FR" smtClean="0"/>
              <a:pPr/>
              <a:t>07/05/2016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59E242-BEF6-430B-8719-BC5E9D6AEB0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3D416611-4999-4EAF-A7B1-F7DBD0B5F8CE}" type="datetimeFigureOut">
              <a:rPr lang="fr-FR" smtClean="0"/>
              <a:pPr/>
              <a:t>07/05/2016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59E242-BEF6-430B-8719-BC5E9D6AEB0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3D416611-4999-4EAF-A7B1-F7DBD0B5F8CE}" type="datetimeFigureOut">
              <a:rPr lang="fr-FR" smtClean="0"/>
              <a:pPr/>
              <a:t>07/05/2016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259E242-BEF6-430B-8719-BC5E9D6AEB0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a:t>Cliquez pour modifier le style du titre</a:t>
            </a:r>
            <a:endParaRPr kumimoji="0" lang="en-US"/>
          </a:p>
        </p:txBody>
      </p:sp>
      <p:sp>
        <p:nvSpPr>
          <p:cNvPr id="7" name="Espace réservé de la date 6"/>
          <p:cNvSpPr>
            <a:spLocks noGrp="1"/>
          </p:cNvSpPr>
          <p:nvPr>
            <p:ph type="dt" sz="half" idx="10"/>
          </p:nvPr>
        </p:nvSpPr>
        <p:spPr/>
        <p:txBody>
          <a:bodyPr/>
          <a:lstStyle/>
          <a:p>
            <a:fld id="{3D416611-4999-4EAF-A7B1-F7DBD0B5F8CE}" type="datetimeFigureOut">
              <a:rPr lang="fr-FR" smtClean="0"/>
              <a:pPr/>
              <a:t>07/05/2016</a:t>
            </a:fld>
            <a:endParaRPr lang="fr-FR"/>
          </a:p>
        </p:txBody>
      </p:sp>
      <p:sp>
        <p:nvSpPr>
          <p:cNvPr id="8" name="Espace réservé du numéro de diapositive 7"/>
          <p:cNvSpPr>
            <a:spLocks noGrp="1"/>
          </p:cNvSpPr>
          <p:nvPr>
            <p:ph type="sldNum" sz="quarter" idx="11"/>
          </p:nvPr>
        </p:nvSpPr>
        <p:spPr/>
        <p:txBody>
          <a:bodyPr/>
          <a:lstStyle/>
          <a:p>
            <a:fld id="{C259E242-BEF6-430B-8719-BC5E9D6AEB06}" type="slidenum">
              <a:rPr lang="fr-FR" smtClean="0"/>
              <a:pPr/>
              <a:t>‹N°›</a:t>
            </a:fld>
            <a:endParaRPr lang="fr-FR"/>
          </a:p>
        </p:txBody>
      </p:sp>
      <p:sp>
        <p:nvSpPr>
          <p:cNvPr id="9" name="Espace réservé du pied de page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D416611-4999-4EAF-A7B1-F7DBD0B5F8CE}" type="datetimeFigureOut">
              <a:rPr lang="fr-FR" smtClean="0"/>
              <a:pPr/>
              <a:t>07/05/2016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259E242-BEF6-430B-8719-BC5E9D6AEB0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3D416611-4999-4EAF-A7B1-F7DBD0B5F8CE}" type="datetimeFigureOut">
              <a:rPr lang="fr-FR" smtClean="0"/>
              <a:pPr/>
              <a:t>07/05/2016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156448" y="6422064"/>
            <a:ext cx="762000" cy="365125"/>
          </a:xfrm>
        </p:spPr>
        <p:txBody>
          <a:bodyPr/>
          <a:lstStyle/>
          <a:p>
            <a:fld id="{C259E242-BEF6-430B-8719-BC5E9D6AEB0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3D416611-4999-4EAF-A7B1-F7DBD0B5F8CE}" type="datetimeFigureOut">
              <a:rPr lang="fr-FR" smtClean="0"/>
              <a:pPr/>
              <a:t>07/05/2016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59E242-BEF6-430B-8719-BC5E9D6AEB0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D416611-4999-4EAF-A7B1-F7DBD0B5F8CE}" type="datetimeFigureOut">
              <a:rPr lang="fr-FR" smtClean="0"/>
              <a:pPr/>
              <a:t>07/05/2016</a:t>
            </a:fld>
            <a:endParaRPr lang="fr-F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259E242-BEF6-430B-8719-BC5E9D6AEB06}"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52084ab03447c286_shutterstock_126123155.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1115616" y="335845"/>
            <a:ext cx="7286676" cy="6186309"/>
          </a:xfrm>
          <a:prstGeom prst="rect">
            <a:avLst/>
          </a:prstGeom>
          <a:noFill/>
        </p:spPr>
        <p:txBody>
          <a:bodyPr wrap="square" lIns="91440" tIns="45720" rIns="91440" bIns="45720">
            <a:spAutoFit/>
          </a:bodyPr>
          <a:lstStyle/>
          <a:p>
            <a:pPr algn="ctr"/>
            <a:r>
              <a:rPr lang="fr-FR" sz="6600" b="1" cap="none" spc="0" dirty="0">
                <a:ln w="17780" cmpd="sng">
                  <a:solidFill>
                    <a:srgbClr val="FFFFFF"/>
                  </a:solidFill>
                  <a:prstDash val="solid"/>
                  <a:miter lim="800000"/>
                </a:ln>
                <a:solidFill>
                  <a:srgbClr val="FF0000"/>
                </a:solidFill>
                <a:effectLst>
                  <a:outerShdw blurRad="50800" algn="tl" rotWithShape="0">
                    <a:srgbClr val="000000"/>
                  </a:outerShdw>
                </a:effectLst>
                <a:latin typeface="Corbel" pitchFamily="34" charset="0"/>
              </a:rPr>
              <a:t>THE NEGATIVES SIDES </a:t>
            </a:r>
          </a:p>
          <a:p>
            <a:pPr algn="ctr"/>
            <a:r>
              <a:rPr lang="fr-FR" sz="6600" b="1" cap="none" spc="0" dirty="0">
                <a:ln w="17780" cmpd="sng">
                  <a:solidFill>
                    <a:srgbClr val="FFFFFF"/>
                  </a:solidFill>
                  <a:prstDash val="solid"/>
                  <a:miter lim="800000"/>
                </a:ln>
                <a:solidFill>
                  <a:srgbClr val="FF0000"/>
                </a:solidFill>
                <a:effectLst>
                  <a:outerShdw blurRad="50800" algn="tl" rotWithShape="0">
                    <a:srgbClr val="000000"/>
                  </a:outerShdw>
                </a:effectLst>
                <a:latin typeface="Corbel" pitchFamily="34" charset="0"/>
              </a:rPr>
              <a:t>OF</a:t>
            </a:r>
          </a:p>
          <a:p>
            <a:pPr algn="ctr"/>
            <a:r>
              <a:rPr lang="fr-FR" sz="6600" b="1" dirty="0">
                <a:ln w="17780" cmpd="sng">
                  <a:solidFill>
                    <a:srgbClr val="FFFFFF"/>
                  </a:solidFill>
                  <a:prstDash val="solid"/>
                  <a:miter lim="800000"/>
                </a:ln>
                <a:solidFill>
                  <a:srgbClr val="FF0000"/>
                </a:solidFill>
                <a:effectLst>
                  <a:outerShdw blurRad="50800" algn="tl" rotWithShape="0">
                    <a:srgbClr val="000000"/>
                  </a:outerShdw>
                </a:effectLst>
                <a:latin typeface="Corbel" pitchFamily="34" charset="0"/>
              </a:rPr>
              <a:t>THE FLEXIBLE WORK</a:t>
            </a:r>
          </a:p>
          <a:p>
            <a:pPr algn="ctr"/>
            <a:r>
              <a:rPr lang="fr-FR" sz="6600" b="1" cap="none" spc="0" dirty="0">
                <a:ln w="17780" cmpd="sng">
                  <a:solidFill>
                    <a:srgbClr val="FFFFFF"/>
                  </a:solidFill>
                  <a:prstDash val="solid"/>
                  <a:miter lim="800000"/>
                </a:ln>
                <a:solidFill>
                  <a:srgbClr val="FF0000"/>
                </a:solidFill>
                <a:effectLst>
                  <a:outerShdw blurRad="50800" algn="tl" rotWithShape="0">
                    <a:srgbClr val="000000"/>
                  </a:outerShdw>
                </a:effectLst>
                <a:latin typeface="Corbel" pitchFamily="34" charset="0"/>
              </a:rPr>
              <a:t>SCHEDULE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etrol_CanStockPhoto_Isolation.jpg"/>
          <p:cNvPicPr>
            <a:picLocks noChangeAspect="1"/>
          </p:cNvPicPr>
          <p:nvPr/>
        </p:nvPicPr>
        <p:blipFill>
          <a:blip r:embed="rId2" cstate="print"/>
          <a:stretch>
            <a:fillRect/>
          </a:stretch>
        </p:blipFill>
        <p:spPr>
          <a:xfrm>
            <a:off x="514350" y="552450"/>
            <a:ext cx="8115300" cy="5753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rPr>
              <a:t>Availability</a:t>
            </a:r>
            <a:endParaRPr lang="fr-FR"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endParaRPr>
          </a:p>
        </p:txBody>
      </p:sp>
      <p:sp>
        <p:nvSpPr>
          <p:cNvPr id="3" name="Espace réservé du contenu 2"/>
          <p:cNvSpPr>
            <a:spLocks noGrp="1"/>
          </p:cNvSpPr>
          <p:nvPr>
            <p:ph idx="1"/>
          </p:nvPr>
        </p:nvSpPr>
        <p:spPr/>
        <p:txBody>
          <a:bodyPr/>
          <a:lstStyle/>
          <a:p>
            <a:r>
              <a:rPr lang="en-US" dirty="0"/>
              <a:t>need advance notice for meetings that occur during hours employees aren't normally scheduled to work</a:t>
            </a:r>
          </a:p>
          <a:p>
            <a:r>
              <a:rPr lang="en-US" dirty="0"/>
              <a:t>worker is not available to co-workers and clients during designated hours</a:t>
            </a:r>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123467427.jpg"/>
          <p:cNvPicPr>
            <a:picLocks noChangeAspect="1"/>
          </p:cNvPicPr>
          <p:nvPr/>
        </p:nvPicPr>
        <p:blipFill>
          <a:blip r:embed="rId2" cstate="print"/>
          <a:stretch>
            <a:fillRect/>
          </a:stretch>
        </p:blipFill>
        <p:spPr>
          <a:xfrm>
            <a:off x="642910" y="571480"/>
            <a:ext cx="7786742" cy="5357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rPr>
              <a:t>Lost of productivity</a:t>
            </a:r>
            <a:endParaRPr lang="fr-FR"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endParaRPr>
          </a:p>
        </p:txBody>
      </p:sp>
      <p:sp>
        <p:nvSpPr>
          <p:cNvPr id="3" name="Espace réservé du contenu 2"/>
          <p:cNvSpPr>
            <a:spLocks noGrp="1"/>
          </p:cNvSpPr>
          <p:nvPr>
            <p:ph idx="1"/>
          </p:nvPr>
        </p:nvSpPr>
        <p:spPr/>
        <p:txBody>
          <a:bodyPr/>
          <a:lstStyle/>
          <a:p>
            <a:pPr lvl="0"/>
            <a:r>
              <a:rPr lang="en-US" dirty="0"/>
              <a:t>Some forms of flexible working like </a:t>
            </a:r>
            <a:r>
              <a:rPr lang="en-US" dirty="0">
                <a:solidFill>
                  <a:srgbClr val="FF0000"/>
                </a:solidFill>
              </a:rPr>
              <a:t>hot </a:t>
            </a:r>
            <a:r>
              <a:rPr lang="en-US" dirty="0" err="1">
                <a:solidFill>
                  <a:srgbClr val="FF0000"/>
                </a:solidFill>
              </a:rPr>
              <a:t>desking</a:t>
            </a:r>
            <a:r>
              <a:rPr lang="en-US" dirty="0">
                <a:solidFill>
                  <a:srgbClr val="FF0000"/>
                </a:solidFill>
              </a:rPr>
              <a:t> </a:t>
            </a:r>
            <a:r>
              <a:rPr lang="en-US" dirty="0"/>
              <a:t>are synonymous with </a:t>
            </a:r>
            <a:r>
              <a:rPr lang="en-US" b="1" dirty="0"/>
              <a:t>lost of productivity</a:t>
            </a:r>
            <a:endParaRPr lang="fr-FR" dirty="0"/>
          </a:p>
          <a:p>
            <a:pPr>
              <a:buNone/>
            </a:pP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encrypted-tbn3.gstatic.com/images?q=tbn:ANd9GcQ0RNPZRsiRWKlIAGjIIvL92sWFhgmeOC8ubtZXy2PqV_1wGzsrUw"/>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https://encrypted-tbn3.gstatic.com/images?q=tbn:ANd9GcQ0RNPZRsiRWKlIAGjIIvL92sWFhgmeOC8ubtZXy2PqV_1wGzsrUw"/>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 name="Image 1"/>
          <p:cNvPicPr>
            <a:picLocks noChangeAspect="1"/>
          </p:cNvPicPr>
          <p:nvPr/>
        </p:nvPicPr>
        <p:blipFill>
          <a:blip r:embed="rId2" cstate="print"/>
          <a:stretch>
            <a:fillRect/>
          </a:stretch>
        </p:blipFill>
        <p:spPr>
          <a:xfrm>
            <a:off x="1691680" y="548680"/>
            <a:ext cx="6264696" cy="5184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rPr>
              <a:t>Health</a:t>
            </a:r>
            <a:endParaRPr lang="fr-FR"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endParaRPr>
          </a:p>
        </p:txBody>
      </p:sp>
      <p:sp>
        <p:nvSpPr>
          <p:cNvPr id="3" name="Espace réservé du contenu 2"/>
          <p:cNvSpPr>
            <a:spLocks noGrp="1"/>
          </p:cNvSpPr>
          <p:nvPr>
            <p:ph idx="1"/>
          </p:nvPr>
        </p:nvSpPr>
        <p:spPr/>
        <p:txBody>
          <a:bodyPr/>
          <a:lstStyle/>
          <a:p>
            <a:r>
              <a:rPr lang="en-US" dirty="0"/>
              <a:t>stress levels</a:t>
            </a:r>
          </a:p>
          <a:p>
            <a:r>
              <a:rPr lang="en-US" dirty="0"/>
              <a:t>immune system reduces</a:t>
            </a:r>
          </a:p>
          <a:p>
            <a:r>
              <a:rPr lang="en-US" dirty="0"/>
              <a:t>depression</a:t>
            </a:r>
          </a:p>
          <a:p>
            <a:r>
              <a:rPr lang="en-US" dirty="0"/>
              <a:t>anxiety</a:t>
            </a:r>
          </a:p>
          <a:p>
            <a:r>
              <a:rPr lang="en-US" dirty="0"/>
              <a:t>suicide</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suicide2.png"/>
          <p:cNvPicPr>
            <a:picLocks noChangeAspect="1"/>
          </p:cNvPicPr>
          <p:nvPr/>
        </p:nvPicPr>
        <p:blipFill>
          <a:blip r:embed="rId2" cstate="print"/>
          <a:stretch>
            <a:fillRect/>
          </a:stretch>
        </p:blipFill>
        <p:spPr>
          <a:xfrm>
            <a:off x="642910" y="428604"/>
            <a:ext cx="7786742" cy="5643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rPr>
              <a:t>Impact on lifestyle</a:t>
            </a:r>
            <a:endParaRPr lang="fr-FR"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endParaRPr>
          </a:p>
        </p:txBody>
      </p:sp>
      <p:sp>
        <p:nvSpPr>
          <p:cNvPr id="3" name="Espace réservé du contenu 2"/>
          <p:cNvSpPr>
            <a:spLocks noGrp="1"/>
          </p:cNvSpPr>
          <p:nvPr>
            <p:ph idx="1"/>
          </p:nvPr>
        </p:nvSpPr>
        <p:spPr/>
        <p:txBody>
          <a:bodyPr/>
          <a:lstStyle/>
          <a:p>
            <a:r>
              <a:rPr lang="en-US" dirty="0"/>
              <a:t>alcohol abuse because of too much stress</a:t>
            </a:r>
          </a:p>
          <a:p>
            <a:r>
              <a:rPr lang="en-US" dirty="0"/>
              <a:t>resort to comfort food</a:t>
            </a:r>
          </a:p>
          <a:p>
            <a:r>
              <a:rPr lang="en-US" dirty="0"/>
              <a:t>social isolation</a:t>
            </a:r>
          </a:p>
          <a:p>
            <a:r>
              <a:rPr lang="en-US" dirty="0"/>
              <a:t>problem with work-life balance</a:t>
            </a:r>
          </a:p>
          <a:p>
            <a:r>
              <a:rPr lang="en-US" dirty="0"/>
              <a:t>reduced sleeping time</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alcohol-abuse-in-the-workplace.png"/>
          <p:cNvPicPr>
            <a:picLocks noChangeAspect="1"/>
          </p:cNvPicPr>
          <p:nvPr/>
        </p:nvPicPr>
        <p:blipFill>
          <a:blip r:embed="rId2" cstate="print"/>
          <a:stretch>
            <a:fillRect/>
          </a:stretch>
        </p:blipFill>
        <p:spPr>
          <a:xfrm>
            <a:off x="785786" y="714356"/>
            <a:ext cx="7572428" cy="535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700808"/>
            <a:ext cx="8186766" cy="3840171"/>
          </a:xfrm>
        </p:spPr>
        <p:txBody>
          <a:bodyPr>
            <a:normAutofit fontScale="92500"/>
          </a:bodyPr>
          <a:lstStyle/>
          <a:p>
            <a:pPr marL="0" indent="0" algn="ctr">
              <a:spcBef>
                <a:spcPct val="0"/>
              </a:spcBef>
              <a:buNone/>
            </a:pP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ea typeface="+mj-ea"/>
                <a:cs typeface="+mj-cs"/>
              </a:rPr>
              <a:t>The different types of working arrangements are supposed to have </a:t>
            </a:r>
            <a:r>
              <a:rPr lang="en-US" sz="4800" b="1" dirty="0">
                <a:ln w="17780" cmpd="sng">
                  <a:solidFill>
                    <a:srgbClr val="FFFFFF"/>
                  </a:solidFill>
                  <a:prstDash val="solid"/>
                  <a:miter lim="800000"/>
                </a:ln>
                <a:solidFill>
                  <a:srgbClr val="FF0000"/>
                </a:solidFill>
                <a:effectLst>
                  <a:outerShdw blurRad="50800" algn="tl" rotWithShape="0">
                    <a:srgbClr val="000000"/>
                  </a:outerShdw>
                </a:effectLst>
                <a:latin typeface="Corbel" pitchFamily="34" charset="0"/>
                <a:ea typeface="+mj-ea"/>
                <a:cs typeface="+mj-cs"/>
              </a:rPr>
              <a:t>positive sides</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ea typeface="+mj-ea"/>
                <a:cs typeface="+mj-cs"/>
              </a:rPr>
              <a:t> but the </a:t>
            </a:r>
            <a:r>
              <a:rPr lang="en-US" sz="4800" b="1" dirty="0">
                <a:ln w="17780" cmpd="sng">
                  <a:solidFill>
                    <a:srgbClr val="FFFFFF"/>
                  </a:solidFill>
                  <a:prstDash val="solid"/>
                  <a:miter lim="800000"/>
                </a:ln>
                <a:solidFill>
                  <a:srgbClr val="FF0000"/>
                </a:solidFill>
                <a:effectLst>
                  <a:outerShdw blurRad="50800" algn="tl" rotWithShape="0">
                    <a:srgbClr val="000000"/>
                  </a:outerShdw>
                </a:effectLst>
                <a:latin typeface="Corbel" pitchFamily="34" charset="0"/>
                <a:ea typeface="+mj-ea"/>
                <a:cs typeface="+mj-cs"/>
              </a:rPr>
              <a:t>negative sides</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ea typeface="+mj-ea"/>
                <a:cs typeface="+mj-cs"/>
              </a:rPr>
              <a:t> that exist in some instances can’t be ignored</a:t>
            </a:r>
            <a:endParaRPr lang="fr-FR"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ea typeface="+mj-ea"/>
              <a:cs typeface="+mj-cs"/>
            </a:endParaRPr>
          </a:p>
          <a:p>
            <a:pPr>
              <a:buNone/>
            </a:pP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43890" cy="1143000"/>
          </a:xfrm>
        </p:spPr>
        <p:txBody>
          <a:bodyPr>
            <a:normAutofit fontScale="90000"/>
          </a:bodyPr>
          <a:lstStyle/>
          <a:p>
            <a:pPr algn="ctr"/>
            <a:br>
              <a:rPr lang="fr-FR" dirty="0"/>
            </a:br>
            <a:r>
              <a:rPr lang="fr-FR" sz="53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rPr>
              <a:t>What</a:t>
            </a:r>
            <a:r>
              <a:rPr lang="fr-FR" sz="53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rPr>
              <a:t> </a:t>
            </a:r>
            <a:r>
              <a:rPr lang="fr-FR" sz="53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rPr>
              <a:t>is</a:t>
            </a:r>
            <a:r>
              <a:rPr lang="fr-FR" sz="53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rPr>
              <a:t> </a:t>
            </a:r>
            <a:r>
              <a:rPr lang="fr-FR" sz="53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rPr>
              <a:t>flexibility</a:t>
            </a:r>
            <a:r>
              <a:rPr lang="fr-FR" sz="53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rPr>
              <a:t> ?</a:t>
            </a:r>
          </a:p>
        </p:txBody>
      </p:sp>
      <p:sp>
        <p:nvSpPr>
          <p:cNvPr id="3" name="Espace réservé du contenu 2"/>
          <p:cNvSpPr>
            <a:spLocks noGrp="1"/>
          </p:cNvSpPr>
          <p:nvPr>
            <p:ph idx="1"/>
          </p:nvPr>
        </p:nvSpPr>
        <p:spPr>
          <a:xfrm>
            <a:off x="457200" y="2500306"/>
            <a:ext cx="8229600" cy="3214710"/>
          </a:xfrm>
        </p:spPr>
        <p:txBody>
          <a:bodyPr/>
          <a:lstStyle/>
          <a:p>
            <a:pPr marL="0" indent="4763" algn="just">
              <a:buNone/>
            </a:pPr>
            <a:r>
              <a:rPr lang="en-US" sz="3200" dirty="0"/>
              <a:t>A work practice  that allows </a:t>
            </a:r>
            <a:r>
              <a:rPr lang="en-US" sz="3200" b="1" dirty="0"/>
              <a:t>employees</a:t>
            </a:r>
            <a:r>
              <a:rPr lang="en-US" sz="3200" dirty="0"/>
              <a:t> a certain degree of </a:t>
            </a:r>
            <a:r>
              <a:rPr lang="en-US" sz="3200" b="1" dirty="0"/>
              <a:t>freedom</a:t>
            </a:r>
            <a:r>
              <a:rPr lang="en-US" sz="3200" dirty="0"/>
              <a:t> in deciding how their work will be done and how they will </a:t>
            </a:r>
            <a:r>
              <a:rPr lang="en-US" sz="3200" b="1" dirty="0"/>
              <a:t>coordinate</a:t>
            </a:r>
            <a:r>
              <a:rPr lang="en-US" sz="3200" dirty="0"/>
              <a:t> their </a:t>
            </a:r>
            <a:r>
              <a:rPr lang="en-US" sz="3200" b="1" dirty="0">
                <a:solidFill>
                  <a:srgbClr val="FF0000"/>
                </a:solidFill>
              </a:rPr>
              <a:t>schedule</a:t>
            </a:r>
            <a:r>
              <a:rPr lang="en-US" sz="3200" dirty="0">
                <a:solidFill>
                  <a:srgbClr val="FF0000"/>
                </a:solidFill>
              </a:rPr>
              <a:t> </a:t>
            </a:r>
            <a:r>
              <a:rPr lang="en-US" sz="3200" b="1" dirty="0">
                <a:solidFill>
                  <a:srgbClr val="FF0000"/>
                </a:solidFill>
              </a:rPr>
              <a:t>arrangements</a:t>
            </a:r>
            <a:r>
              <a:rPr lang="en-US" sz="3200" dirty="0"/>
              <a:t> with those of other employees.</a:t>
            </a:r>
            <a:endParaRPr lang="fr-FR" sz="3200" dirty="0"/>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7467600" cy="778098"/>
          </a:xfrm>
        </p:spPr>
        <p:txBody>
          <a:bodyPr>
            <a:normAutofit fontScale="90000"/>
          </a:bodyPr>
          <a:lstStyle/>
          <a:p>
            <a:pPr algn="ctr"/>
            <a:r>
              <a:rPr lang="fr-FR"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rPr>
              <a:t>Lexique</a:t>
            </a:r>
          </a:p>
        </p:txBody>
      </p:sp>
      <p:graphicFrame>
        <p:nvGraphicFramePr>
          <p:cNvPr id="3" name="Tableau 2"/>
          <p:cNvGraphicFramePr>
            <a:graphicFrameLocks noGrp="1"/>
          </p:cNvGraphicFramePr>
          <p:nvPr/>
        </p:nvGraphicFramePr>
        <p:xfrm>
          <a:off x="611560" y="836712"/>
          <a:ext cx="7920880" cy="5640342"/>
        </p:xfrm>
        <a:graphic>
          <a:graphicData uri="http://schemas.openxmlformats.org/drawingml/2006/table">
            <a:tbl>
              <a:tblPr/>
              <a:tblGrid>
                <a:gridCol w="2494829">
                  <a:extLst>
                    <a:ext uri="{9D8B030D-6E8A-4147-A177-3AD203B41FA5}">
                      <a16:colId xmlns:a16="http://schemas.microsoft.com/office/drawing/2014/main" val="20000"/>
                    </a:ext>
                  </a:extLst>
                </a:gridCol>
                <a:gridCol w="5426051">
                  <a:extLst>
                    <a:ext uri="{9D8B030D-6E8A-4147-A177-3AD203B41FA5}">
                      <a16:colId xmlns:a16="http://schemas.microsoft.com/office/drawing/2014/main" val="20001"/>
                    </a:ext>
                  </a:extLst>
                </a:gridCol>
              </a:tblGrid>
              <a:tr h="315036">
                <a:tc>
                  <a:txBody>
                    <a:bodyPr/>
                    <a:lstStyle/>
                    <a:p>
                      <a:pPr algn="ctr">
                        <a:lnSpc>
                          <a:spcPct val="115000"/>
                        </a:lnSpc>
                        <a:spcAft>
                          <a:spcPts val="0"/>
                        </a:spcAft>
                      </a:pPr>
                      <a:r>
                        <a:rPr lang="fr-FR" sz="2000" b="1" dirty="0" err="1">
                          <a:latin typeface="Corbel"/>
                          <a:ea typeface="Calibri"/>
                          <a:cs typeface="Times New Roman"/>
                        </a:rPr>
                        <a:t>Words</a:t>
                      </a:r>
                      <a:endParaRPr lang="fr-FR" sz="2000" b="1" dirty="0">
                        <a:latin typeface="Calibri"/>
                        <a:ea typeface="Calibri"/>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dirty="0" err="1">
                          <a:latin typeface="Corbel"/>
                          <a:ea typeface="Calibri"/>
                          <a:cs typeface="Times New Roman"/>
                        </a:rPr>
                        <a:t>Definition</a:t>
                      </a:r>
                      <a:r>
                        <a:rPr lang="fr-FR" sz="2000" b="1" dirty="0">
                          <a:latin typeface="Corbel"/>
                          <a:ea typeface="Calibri"/>
                          <a:cs typeface="Times New Roman"/>
                        </a:rPr>
                        <a:t> of </a:t>
                      </a:r>
                      <a:r>
                        <a:rPr lang="fr-FR" sz="2000" b="1" dirty="0" err="1">
                          <a:latin typeface="Corbel"/>
                          <a:ea typeface="Calibri"/>
                          <a:cs typeface="Times New Roman"/>
                        </a:rPr>
                        <a:t>words</a:t>
                      </a:r>
                      <a:endParaRPr lang="fr-FR" sz="2000" b="1" dirty="0">
                        <a:latin typeface="Calibri"/>
                        <a:ea typeface="Calibri"/>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5036">
                <a:tc>
                  <a:txBody>
                    <a:bodyPr/>
                    <a:lstStyle/>
                    <a:p>
                      <a:pPr algn="ctr">
                        <a:lnSpc>
                          <a:spcPct val="115000"/>
                        </a:lnSpc>
                        <a:spcAft>
                          <a:spcPts val="0"/>
                        </a:spcAft>
                      </a:pPr>
                      <a:r>
                        <a:rPr lang="fr-FR" sz="1600" b="1" dirty="0">
                          <a:latin typeface="Corbel"/>
                          <a:ea typeface="Calibri"/>
                          <a:cs typeface="Times New Roman"/>
                        </a:rPr>
                        <a:t>Schedule arrangements</a:t>
                      </a:r>
                      <a:endParaRPr lang="fr-FR" sz="1600" b="1" dirty="0">
                        <a:latin typeface="Calibri"/>
                        <a:ea typeface="Calibri"/>
                        <a:cs typeface="Times New Roman"/>
                      </a:endParaRPr>
                    </a:p>
                  </a:txBody>
                  <a:tcPr marL="67546" marR="6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latin typeface="Corbel"/>
                          <a:ea typeface="Calibri"/>
                          <a:cs typeface="Arial"/>
                        </a:rPr>
                        <a:t>Organize our work planning</a:t>
                      </a:r>
                      <a:endParaRPr lang="fr-FR" sz="1600" dirty="0">
                        <a:latin typeface="Calibri"/>
                        <a:ea typeface="Calibri"/>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30070">
                <a:tc>
                  <a:txBody>
                    <a:bodyPr/>
                    <a:lstStyle/>
                    <a:p>
                      <a:pPr algn="ctr">
                        <a:lnSpc>
                          <a:spcPct val="115000"/>
                        </a:lnSpc>
                        <a:spcAft>
                          <a:spcPts val="0"/>
                        </a:spcAft>
                      </a:pPr>
                      <a:r>
                        <a:rPr lang="fr-FR" sz="1600" b="1" dirty="0">
                          <a:latin typeface="Corbel"/>
                          <a:ea typeface="Calibri"/>
                          <a:cs typeface="Times New Roman"/>
                        </a:rPr>
                        <a:t>Job sharing</a:t>
                      </a:r>
                      <a:endParaRPr lang="fr-FR" sz="1600" b="1" dirty="0">
                        <a:latin typeface="Calibri"/>
                        <a:ea typeface="Calibri"/>
                        <a:cs typeface="Times New Roman"/>
                      </a:endParaRPr>
                    </a:p>
                  </a:txBody>
                  <a:tcPr marL="67546" marR="6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latin typeface="Corbel"/>
                          <a:ea typeface="Calibri"/>
                          <a:cs typeface="Arial"/>
                        </a:rPr>
                        <a:t>Alternative work schedule in which two employees voluntarily share the responsibilities of one full time job</a:t>
                      </a:r>
                      <a:endParaRPr lang="fr-FR" sz="1600" dirty="0">
                        <a:latin typeface="Calibri"/>
                        <a:ea typeface="Calibri"/>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30070">
                <a:tc>
                  <a:txBody>
                    <a:bodyPr/>
                    <a:lstStyle/>
                    <a:p>
                      <a:pPr algn="ctr">
                        <a:lnSpc>
                          <a:spcPct val="115000"/>
                        </a:lnSpc>
                        <a:spcAft>
                          <a:spcPts val="0"/>
                        </a:spcAft>
                      </a:pPr>
                      <a:r>
                        <a:rPr lang="fr-FR" sz="1600" b="1" dirty="0" err="1">
                          <a:latin typeface="Corbel"/>
                          <a:ea typeface="Calibri"/>
                          <a:cs typeface="Times New Roman"/>
                        </a:rPr>
                        <a:t>Flextime</a:t>
                      </a:r>
                      <a:endParaRPr lang="fr-FR" sz="1600" b="1" dirty="0">
                        <a:latin typeface="Calibri"/>
                        <a:ea typeface="Calibri"/>
                        <a:cs typeface="Times New Roman"/>
                      </a:endParaRPr>
                    </a:p>
                  </a:txBody>
                  <a:tcPr marL="67546" marR="6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latin typeface="Corbel"/>
                          <a:ea typeface="Calibri"/>
                          <a:cs typeface="Arial"/>
                        </a:rPr>
                        <a:t> Non-traditional work scheduling practice which allows full-time employees to choose their individual starting and quitting times</a:t>
                      </a:r>
                      <a:endParaRPr lang="fr-FR" sz="1600" dirty="0">
                        <a:latin typeface="Calibri"/>
                        <a:ea typeface="Calibri"/>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30070">
                <a:tc>
                  <a:txBody>
                    <a:bodyPr/>
                    <a:lstStyle/>
                    <a:p>
                      <a:pPr algn="ctr">
                        <a:lnSpc>
                          <a:spcPct val="115000"/>
                        </a:lnSpc>
                        <a:spcAft>
                          <a:spcPts val="0"/>
                        </a:spcAft>
                      </a:pPr>
                      <a:r>
                        <a:rPr lang="fr-FR" sz="1600" b="1" dirty="0" err="1">
                          <a:latin typeface="Corbel"/>
                          <a:ea typeface="Calibri"/>
                          <a:cs typeface="Times New Roman"/>
                        </a:rPr>
                        <a:t>Compressed</a:t>
                      </a:r>
                      <a:r>
                        <a:rPr lang="fr-FR" sz="1600" b="1" dirty="0">
                          <a:latin typeface="Corbel"/>
                          <a:ea typeface="Calibri"/>
                          <a:cs typeface="Times New Roman"/>
                        </a:rPr>
                        <a:t> </a:t>
                      </a:r>
                      <a:r>
                        <a:rPr lang="fr-FR" sz="1600" b="1" dirty="0" err="1">
                          <a:latin typeface="Corbel"/>
                          <a:ea typeface="Calibri"/>
                          <a:cs typeface="Times New Roman"/>
                        </a:rPr>
                        <a:t>work</a:t>
                      </a:r>
                      <a:r>
                        <a:rPr lang="fr-FR" sz="1600" b="1" dirty="0">
                          <a:latin typeface="Corbel"/>
                          <a:ea typeface="Calibri"/>
                          <a:cs typeface="Times New Roman"/>
                        </a:rPr>
                        <a:t> </a:t>
                      </a:r>
                      <a:r>
                        <a:rPr lang="fr-FR" sz="1600" b="1" dirty="0" err="1">
                          <a:latin typeface="Corbel"/>
                          <a:ea typeface="Calibri"/>
                          <a:cs typeface="Times New Roman"/>
                        </a:rPr>
                        <a:t>week</a:t>
                      </a:r>
                      <a:endParaRPr lang="fr-FR" sz="1600" b="1" dirty="0">
                        <a:latin typeface="Calibri"/>
                        <a:ea typeface="Calibri"/>
                        <a:cs typeface="Times New Roman"/>
                      </a:endParaRPr>
                    </a:p>
                  </a:txBody>
                  <a:tcPr marL="67546" marR="6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latin typeface="Corbel"/>
                          <a:ea typeface="Calibri"/>
                          <a:cs typeface="Arial"/>
                        </a:rPr>
                        <a:t> Alternative work arrangement where a standard workweek is reduced to fewer than five days</a:t>
                      </a:r>
                      <a:endParaRPr lang="fr-FR" sz="1600" dirty="0">
                        <a:latin typeface="Calibri"/>
                        <a:ea typeface="Calibri"/>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0070">
                <a:tc>
                  <a:txBody>
                    <a:bodyPr/>
                    <a:lstStyle/>
                    <a:p>
                      <a:pPr algn="ctr">
                        <a:lnSpc>
                          <a:spcPct val="115000"/>
                        </a:lnSpc>
                        <a:spcAft>
                          <a:spcPts val="0"/>
                        </a:spcAft>
                      </a:pPr>
                      <a:r>
                        <a:rPr lang="fr-FR" sz="1600" b="1" dirty="0" err="1">
                          <a:latin typeface="Corbel"/>
                          <a:ea typeface="Calibri"/>
                          <a:cs typeface="Times New Roman"/>
                        </a:rPr>
                        <a:t>Telecommuting</a:t>
                      </a:r>
                      <a:endParaRPr lang="fr-FR" sz="1600" b="1" dirty="0">
                        <a:latin typeface="Calibri"/>
                        <a:ea typeface="Calibri"/>
                        <a:cs typeface="Times New Roman"/>
                      </a:endParaRPr>
                    </a:p>
                  </a:txBody>
                  <a:tcPr marL="67546" marR="6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latin typeface="Corbel"/>
                          <a:ea typeface="Calibri"/>
                          <a:cs typeface="Arial"/>
                        </a:rPr>
                        <a:t> working at home by using a computer terminal electronically linked to one's place of employment.</a:t>
                      </a:r>
                      <a:endParaRPr lang="fr-FR" sz="1600" dirty="0">
                        <a:latin typeface="Calibri"/>
                        <a:ea typeface="Calibri"/>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60140">
                <a:tc>
                  <a:txBody>
                    <a:bodyPr/>
                    <a:lstStyle/>
                    <a:p>
                      <a:pPr algn="ctr">
                        <a:lnSpc>
                          <a:spcPct val="115000"/>
                        </a:lnSpc>
                        <a:spcAft>
                          <a:spcPts val="0"/>
                        </a:spcAft>
                      </a:pPr>
                      <a:r>
                        <a:rPr lang="fr-FR" sz="1600" b="1" dirty="0">
                          <a:latin typeface="Corbel"/>
                          <a:ea typeface="Calibri"/>
                          <a:cs typeface="Times New Roman"/>
                        </a:rPr>
                        <a:t>Monitor and asses</a:t>
                      </a:r>
                      <a:endParaRPr lang="fr-FR" sz="1600" b="1" dirty="0">
                        <a:latin typeface="Calibri"/>
                        <a:ea typeface="Calibri"/>
                        <a:cs typeface="Times New Roman"/>
                      </a:endParaRPr>
                    </a:p>
                  </a:txBody>
                  <a:tcPr marL="67546" marR="6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latin typeface="Corbel"/>
                          <a:ea typeface="Calibri"/>
                          <a:cs typeface="Times New Roman"/>
                        </a:rPr>
                        <a:t>technical developments and data arising from environmental monitoring and assessment, principles in the design of monitoring systems, and the use of monitoring data in assessing the consequences of natural resource management and pollution risks.</a:t>
                      </a:r>
                      <a:endParaRPr lang="fr-FR" sz="1600" dirty="0">
                        <a:latin typeface="Calibri"/>
                        <a:ea typeface="Calibri"/>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30070">
                <a:tc>
                  <a:txBody>
                    <a:bodyPr/>
                    <a:lstStyle/>
                    <a:p>
                      <a:pPr algn="ctr">
                        <a:lnSpc>
                          <a:spcPct val="115000"/>
                        </a:lnSpc>
                        <a:spcAft>
                          <a:spcPts val="0"/>
                        </a:spcAft>
                      </a:pPr>
                      <a:r>
                        <a:rPr lang="fr-FR" sz="1600" b="1" dirty="0">
                          <a:latin typeface="Corbel"/>
                          <a:ea typeface="Calibri"/>
                          <a:cs typeface="Times New Roman"/>
                        </a:rPr>
                        <a:t>Hot </a:t>
                      </a:r>
                      <a:r>
                        <a:rPr lang="fr-FR" sz="1600" b="1" dirty="0" err="1">
                          <a:latin typeface="Corbel"/>
                          <a:ea typeface="Calibri"/>
                          <a:cs typeface="Times New Roman"/>
                        </a:rPr>
                        <a:t>desking</a:t>
                      </a:r>
                      <a:endParaRPr lang="fr-FR" sz="1600" b="1" dirty="0">
                        <a:latin typeface="Calibri"/>
                        <a:ea typeface="Calibri"/>
                        <a:cs typeface="Times New Roman"/>
                      </a:endParaRPr>
                    </a:p>
                  </a:txBody>
                  <a:tcPr marL="67546" marR="675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latin typeface="Corbel"/>
                          <a:ea typeface="Calibri"/>
                          <a:cs typeface="Arial"/>
                        </a:rPr>
                        <a:t>office organization system which involves multiple workers using a single physical work station or surface during different time period</a:t>
                      </a:r>
                      <a:endParaRPr lang="fr-FR" sz="1600" dirty="0">
                        <a:latin typeface="Calibri"/>
                        <a:ea typeface="Calibri"/>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80488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71600" y="620688"/>
            <a:ext cx="6624736" cy="2554545"/>
          </a:xfrm>
          <a:prstGeom prst="rect">
            <a:avLst/>
          </a:prstGeom>
          <a:noFill/>
        </p:spPr>
        <p:txBody>
          <a:bodyPr wrap="square" rtlCol="0">
            <a:spAutoFit/>
          </a:bodyPr>
          <a:lstStyle/>
          <a:p>
            <a:r>
              <a:rPr lang="fr-FR" sz="1600" b="1" dirty="0"/>
              <a:t>BTS AM1 LYCEE ANTOINE ROUSSIN PROMOTION 2015-2017</a:t>
            </a:r>
          </a:p>
          <a:p>
            <a:endParaRPr lang="fr-FR" sz="1600" b="1" dirty="0"/>
          </a:p>
          <a:p>
            <a:r>
              <a:rPr lang="fr-FR" sz="1600" b="1" dirty="0"/>
              <a:t>Ample Ophélie</a:t>
            </a:r>
          </a:p>
          <a:p>
            <a:r>
              <a:rPr lang="fr-FR" sz="1600" b="1" dirty="0" err="1"/>
              <a:t>Bassonville</a:t>
            </a:r>
            <a:r>
              <a:rPr lang="fr-FR" sz="1600" b="1" dirty="0"/>
              <a:t> Anne-Sophie</a:t>
            </a:r>
          </a:p>
          <a:p>
            <a:r>
              <a:rPr lang="fr-FR" sz="1600" b="1" dirty="0" err="1"/>
              <a:t>Dorcus</a:t>
            </a:r>
            <a:r>
              <a:rPr lang="fr-FR" sz="1600" b="1" dirty="0"/>
              <a:t> Dimitri</a:t>
            </a:r>
          </a:p>
          <a:p>
            <a:r>
              <a:rPr lang="fr-FR" sz="1600" b="1" dirty="0" err="1"/>
              <a:t>Hoarau</a:t>
            </a:r>
            <a:r>
              <a:rPr lang="fr-FR" sz="1600" b="1" dirty="0"/>
              <a:t> </a:t>
            </a:r>
            <a:r>
              <a:rPr lang="fr-FR" sz="1600" b="1" dirty="0" err="1"/>
              <a:t>Jaëlle</a:t>
            </a:r>
            <a:endParaRPr lang="fr-FR" sz="1600" b="1" dirty="0"/>
          </a:p>
          <a:p>
            <a:r>
              <a:rPr lang="fr-FR" sz="1600" b="1" dirty="0" err="1"/>
              <a:t>Rangama</a:t>
            </a:r>
            <a:r>
              <a:rPr lang="fr-FR" sz="1600" b="1" dirty="0"/>
              <a:t> Séverine</a:t>
            </a:r>
          </a:p>
          <a:p>
            <a:endParaRPr lang="fr-FR" sz="1600" b="1" dirty="0"/>
          </a:p>
          <a:p>
            <a:r>
              <a:rPr lang="fr-FR" sz="1600" b="1" dirty="0"/>
              <a:t>Mise en page : DORCUS Dimitri</a:t>
            </a:r>
          </a:p>
          <a:p>
            <a:endParaRPr lang="fr-FR" sz="1600" b="1" dirty="0"/>
          </a:p>
        </p:txBody>
      </p:sp>
    </p:spTree>
    <p:extLst>
      <p:ext uri="{BB962C8B-B14F-4D97-AF65-F5344CB8AC3E}">
        <p14:creationId xmlns:p14="http://schemas.microsoft.com/office/powerpoint/2010/main" val="3283403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115328" cy="1143000"/>
          </a:xfrm>
        </p:spPr>
        <p:txBody>
          <a:bodyPr>
            <a:noAutofit/>
          </a:bodyPr>
          <a:lstStyle/>
          <a:p>
            <a:pPr algn="ct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rPr>
              <a:t>4 examples of flexible working schedule arrangements</a:t>
            </a:r>
            <a:endParaRPr lang="fr-FR"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endParaRPr>
          </a:p>
        </p:txBody>
      </p:sp>
      <p:sp>
        <p:nvSpPr>
          <p:cNvPr id="3" name="Espace réservé du contenu 2"/>
          <p:cNvSpPr>
            <a:spLocks noGrp="1"/>
          </p:cNvSpPr>
          <p:nvPr>
            <p:ph idx="1"/>
          </p:nvPr>
        </p:nvSpPr>
        <p:spPr>
          <a:xfrm>
            <a:off x="457200" y="1857364"/>
            <a:ext cx="7972452" cy="4268799"/>
          </a:xfrm>
        </p:spPr>
        <p:txBody>
          <a:bodyPr>
            <a:normAutofit/>
          </a:bodyPr>
          <a:lstStyle/>
          <a:p>
            <a:r>
              <a:rPr lang="en-US" dirty="0">
                <a:solidFill>
                  <a:srgbClr val="FF0000"/>
                </a:solidFill>
              </a:rPr>
              <a:t>job sharing </a:t>
            </a:r>
          </a:p>
          <a:p>
            <a:pPr>
              <a:buNone/>
            </a:pPr>
            <a:endParaRPr lang="en-US" dirty="0"/>
          </a:p>
          <a:p>
            <a:pPr lvl="0"/>
            <a:r>
              <a:rPr lang="en-US" dirty="0">
                <a:solidFill>
                  <a:srgbClr val="FF0000"/>
                </a:solidFill>
              </a:rPr>
              <a:t>flextime </a:t>
            </a:r>
          </a:p>
          <a:p>
            <a:pPr lvl="0"/>
            <a:endParaRPr lang="fr-FR" dirty="0"/>
          </a:p>
          <a:p>
            <a:pPr lvl="0"/>
            <a:r>
              <a:rPr lang="en-US" dirty="0">
                <a:solidFill>
                  <a:srgbClr val="FF0000"/>
                </a:solidFill>
              </a:rPr>
              <a:t>compressed work week </a:t>
            </a:r>
            <a:r>
              <a:rPr lang="en-US" dirty="0"/>
              <a:t>(part-time contract) </a:t>
            </a:r>
          </a:p>
          <a:p>
            <a:pPr lvl="0"/>
            <a:endParaRPr lang="fr-FR" dirty="0"/>
          </a:p>
          <a:p>
            <a:pPr lvl="0"/>
            <a:r>
              <a:rPr lang="en-US" dirty="0">
                <a:solidFill>
                  <a:srgbClr val="FF0000"/>
                </a:solidFill>
              </a:rPr>
              <a:t>telecommuting</a:t>
            </a:r>
            <a:endParaRPr lang="fr-FR" dirty="0">
              <a:solidFill>
                <a:srgbClr val="FF0000"/>
              </a:solidFill>
            </a:endParaRPr>
          </a:p>
          <a:p>
            <a:pPr>
              <a:buNone/>
            </a:pP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785794"/>
            <a:ext cx="8143932" cy="5357850"/>
          </a:xfrm>
        </p:spPr>
        <p:txBody>
          <a:bodyPr>
            <a:noAutofit/>
          </a:bodyPr>
          <a:lstStyle/>
          <a:p>
            <a:pPr algn="ctr"/>
            <a:r>
              <a:rPr lang="fr-F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rPr>
              <a:t>THE NEGATIVES SIDES OF FLEXIBLE WORK</a:t>
            </a:r>
            <a:endParaRPr lang="fr-FR" sz="7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rPr>
              <a:t>Risk</a:t>
            </a:r>
            <a:r>
              <a:rPr lang="fr-FR"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rPr>
              <a:t> of </a:t>
            </a:r>
            <a:r>
              <a:rPr lang="fr-FR"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rPr>
              <a:t>burnout</a:t>
            </a:r>
            <a:r>
              <a:rPr lang="fr-FR"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rPr>
              <a:t> </a:t>
            </a:r>
            <a:endParaRPr lang="fr-FR" dirty="0"/>
          </a:p>
        </p:txBody>
      </p:sp>
      <p:sp>
        <p:nvSpPr>
          <p:cNvPr id="3" name="Espace réservé du contenu 2"/>
          <p:cNvSpPr>
            <a:spLocks noGrp="1"/>
          </p:cNvSpPr>
          <p:nvPr>
            <p:ph idx="1"/>
          </p:nvPr>
        </p:nvSpPr>
        <p:spPr>
          <a:xfrm>
            <a:off x="323528" y="1700808"/>
            <a:ext cx="8115328" cy="3983047"/>
          </a:xfrm>
        </p:spPr>
        <p:txBody>
          <a:bodyPr>
            <a:normAutofit lnSpcReduction="10000"/>
          </a:bodyPr>
          <a:lstStyle/>
          <a:p>
            <a:pPr algn="just"/>
            <a:r>
              <a:rPr lang="en-US" dirty="0"/>
              <a:t>working long hours for consecutive days in a row</a:t>
            </a:r>
          </a:p>
          <a:p>
            <a:pPr marL="36576" indent="0" algn="just">
              <a:buNone/>
            </a:pPr>
            <a:endParaRPr lang="en-US" dirty="0"/>
          </a:p>
          <a:p>
            <a:pPr marL="36576" indent="0" algn="just">
              <a:buNone/>
            </a:pPr>
            <a:endParaRPr lang="en-US" dirty="0"/>
          </a:p>
          <a:p>
            <a:pPr marL="36576" indent="0" algn="just">
              <a:buNone/>
            </a:pPr>
            <a:endParaRPr lang="en-US" dirty="0"/>
          </a:p>
          <a:p>
            <a:pPr algn="just"/>
            <a:r>
              <a:rPr lang="en-US" dirty="0"/>
              <a:t>leaving employees susceptible to errors</a:t>
            </a:r>
          </a:p>
          <a:p>
            <a:pPr algn="just"/>
            <a:r>
              <a:rPr lang="en-US" dirty="0"/>
              <a:t>slow down productivity in the workplace</a:t>
            </a:r>
          </a:p>
          <a:p>
            <a:pPr algn="just"/>
            <a:r>
              <a:rPr lang="en-US" dirty="0"/>
              <a:t>moody behavior towards co-workers</a:t>
            </a:r>
            <a:endParaRPr lang="fr-FR" dirty="0"/>
          </a:p>
        </p:txBody>
      </p:sp>
      <p:sp>
        <p:nvSpPr>
          <p:cNvPr id="4" name="Flèche vers le bas 3"/>
          <p:cNvSpPr/>
          <p:nvPr/>
        </p:nvSpPr>
        <p:spPr>
          <a:xfrm>
            <a:off x="3491880" y="2780928"/>
            <a:ext cx="1512168" cy="936104"/>
          </a:xfrm>
          <a:prstGeom prst="downArrow">
            <a:avLst/>
          </a:prstGeom>
          <a:solidFill>
            <a:schemeClr val="bg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WatchHerWork-Conflict.jpg"/>
          <p:cNvPicPr>
            <a:picLocks noChangeAspect="1"/>
          </p:cNvPicPr>
          <p:nvPr/>
        </p:nvPicPr>
        <p:blipFill>
          <a:blip r:embed="rId2" cstate="print"/>
          <a:stretch>
            <a:fillRect/>
          </a:stretch>
        </p:blipFill>
        <p:spPr>
          <a:xfrm>
            <a:off x="500034" y="500042"/>
            <a:ext cx="7929618" cy="50688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rPr>
              <a:t>Issues with family, friends and co-workers</a:t>
            </a:r>
            <a:endParaRPr lang="fr-FR"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endParaRPr>
          </a:p>
        </p:txBody>
      </p:sp>
      <p:sp>
        <p:nvSpPr>
          <p:cNvPr id="3" name="Espace réservé du contenu 2"/>
          <p:cNvSpPr>
            <a:spLocks noGrp="1"/>
          </p:cNvSpPr>
          <p:nvPr>
            <p:ph idx="1"/>
          </p:nvPr>
        </p:nvSpPr>
        <p:spPr>
          <a:xfrm>
            <a:off x="457200" y="1600200"/>
            <a:ext cx="8329642" cy="4972072"/>
          </a:xfrm>
        </p:spPr>
        <p:txBody>
          <a:bodyPr>
            <a:normAutofit/>
          </a:bodyPr>
          <a:lstStyle/>
          <a:p>
            <a:pPr algn="just"/>
            <a:r>
              <a:rPr lang="en-US" dirty="0">
                <a:latin typeface="Corbel" pitchFamily="34" charset="0"/>
              </a:rPr>
              <a:t>question whether the employee has a serious job</a:t>
            </a:r>
          </a:p>
          <a:p>
            <a:pPr algn="just"/>
            <a:r>
              <a:rPr lang="en-US" dirty="0">
                <a:latin typeface="Corbel" pitchFamily="34" charset="0"/>
              </a:rPr>
              <a:t>Difficulties to adapt to flexible work schedules</a:t>
            </a:r>
          </a:p>
          <a:p>
            <a:pPr algn="just"/>
            <a:r>
              <a:rPr lang="en-US" dirty="0">
                <a:latin typeface="Corbel" pitchFamily="34" charset="0"/>
              </a:rPr>
              <a:t>envious co-workers</a:t>
            </a:r>
          </a:p>
          <a:p>
            <a:pPr algn="just"/>
            <a:r>
              <a:rPr lang="en-US" dirty="0">
                <a:latin typeface="Corbel" pitchFamily="34" charset="0"/>
              </a:rPr>
              <a:t>stressful situation</a:t>
            </a:r>
          </a:p>
          <a:p>
            <a:pPr algn="just"/>
            <a:r>
              <a:rPr lang="en-US" dirty="0">
                <a:latin typeface="Corbel" pitchFamily="34" charset="0"/>
              </a:rPr>
              <a:t>friction between team members on eligibility</a:t>
            </a:r>
          </a:p>
          <a:p>
            <a:pPr algn="just"/>
            <a:r>
              <a:rPr lang="en-US" dirty="0">
                <a:latin typeface="Corbel" pitchFamily="34" charset="0"/>
              </a:rPr>
              <a:t>negative impact in case of co-workers not being able to handle extra workload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office-romance.jpg"/>
          <p:cNvPicPr>
            <a:picLocks noChangeAspect="1"/>
          </p:cNvPicPr>
          <p:nvPr/>
        </p:nvPicPr>
        <p:blipFill>
          <a:blip r:embed="rId2" cstate="print"/>
          <a:stretch>
            <a:fillRect/>
          </a:stretch>
        </p:blipFill>
        <p:spPr>
          <a:xfrm>
            <a:off x="571472" y="642918"/>
            <a:ext cx="7858180" cy="5500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rPr>
              <a:t>Communication</a:t>
            </a:r>
            <a:endParaRPr lang="fr-FR"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rbel" pitchFamily="34" charset="0"/>
            </a:endParaRPr>
          </a:p>
        </p:txBody>
      </p:sp>
      <p:sp>
        <p:nvSpPr>
          <p:cNvPr id="3" name="Espace réservé du contenu 2"/>
          <p:cNvSpPr>
            <a:spLocks noGrp="1"/>
          </p:cNvSpPr>
          <p:nvPr>
            <p:ph idx="1"/>
          </p:nvPr>
        </p:nvSpPr>
        <p:spPr/>
        <p:txBody>
          <a:bodyPr/>
          <a:lstStyle/>
          <a:p>
            <a:r>
              <a:rPr lang="en-US" dirty="0"/>
              <a:t>only virtual communication, lack of face to face interaction</a:t>
            </a:r>
          </a:p>
          <a:p>
            <a:r>
              <a:rPr lang="en-US" dirty="0"/>
              <a:t>difficulty in communicating with team members who work from home</a:t>
            </a:r>
          </a:p>
          <a:p>
            <a:r>
              <a:rPr lang="en-US" dirty="0"/>
              <a:t>difficult to </a:t>
            </a:r>
            <a:r>
              <a:rPr lang="en-US" dirty="0">
                <a:solidFill>
                  <a:srgbClr val="FF0000"/>
                </a:solidFill>
              </a:rPr>
              <a:t>monitor and assess </a:t>
            </a:r>
            <a:r>
              <a:rPr lang="en-US" dirty="0"/>
              <a:t>an individual’s contribution to the team</a:t>
            </a:r>
          </a:p>
          <a:p>
            <a:r>
              <a:rPr lang="en-US" dirty="0"/>
              <a:t>lost of a sense of belonging to a team</a:t>
            </a:r>
            <a:endParaRPr lang="fr-FR" dirty="0"/>
          </a:p>
        </p:txBody>
      </p:sp>
    </p:spTree>
  </p:cSld>
  <p:clrMapOvr>
    <a:masterClrMapping/>
  </p:clrMapOvr>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140</TotalTime>
  <Words>396</Words>
  <Application>Microsoft Office PowerPoint</Application>
  <PresentationFormat>Affichage à l'écran (4:3)</PresentationFormat>
  <Paragraphs>79</Paragraphs>
  <Slides>21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Arial</vt:lpstr>
      <vt:lpstr>Calibri</vt:lpstr>
      <vt:lpstr>Corbel</vt:lpstr>
      <vt:lpstr>Franklin Gothic Book</vt:lpstr>
      <vt:lpstr>Times New Roman</vt:lpstr>
      <vt:lpstr>Wingdings 2</vt:lpstr>
      <vt:lpstr>Technique</vt:lpstr>
      <vt:lpstr>Présentation PowerPoint</vt:lpstr>
      <vt:lpstr> What is flexibility ?</vt:lpstr>
      <vt:lpstr>4 examples of flexible working schedule arrangements</vt:lpstr>
      <vt:lpstr>THE NEGATIVES SIDES OF FLEXIBLE WORK</vt:lpstr>
      <vt:lpstr>Risk of burnout </vt:lpstr>
      <vt:lpstr>Présentation PowerPoint</vt:lpstr>
      <vt:lpstr>Issues with family, friends and co-workers</vt:lpstr>
      <vt:lpstr>Présentation PowerPoint</vt:lpstr>
      <vt:lpstr>Communication</vt:lpstr>
      <vt:lpstr>Présentation PowerPoint</vt:lpstr>
      <vt:lpstr>Availability</vt:lpstr>
      <vt:lpstr>Présentation PowerPoint</vt:lpstr>
      <vt:lpstr>Lost of productivity</vt:lpstr>
      <vt:lpstr>Présentation PowerPoint</vt:lpstr>
      <vt:lpstr>Health</vt:lpstr>
      <vt:lpstr>Présentation PowerPoint</vt:lpstr>
      <vt:lpstr>Impact on lifestyle</vt:lpstr>
      <vt:lpstr>Présentation PowerPoint</vt:lpstr>
      <vt:lpstr>Présentation PowerPoint</vt:lpstr>
      <vt:lpstr>Lexique</vt:lpstr>
      <vt:lpstr>Présentation PowerPoint</vt:lpstr>
    </vt:vector>
  </TitlesOfParts>
  <Company>Lycée Antoine ROUSSIN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admin.profil</dc:creator>
  <cp:lastModifiedBy>utilisateur</cp:lastModifiedBy>
  <cp:revision>36</cp:revision>
  <dcterms:created xsi:type="dcterms:W3CDTF">2016-04-15T06:40:38Z</dcterms:created>
  <dcterms:modified xsi:type="dcterms:W3CDTF">2016-05-07T14:21:41Z</dcterms:modified>
</cp:coreProperties>
</file>