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61" r:id="rId2"/>
    <p:sldId id="260" r:id="rId3"/>
    <p:sldId id="257" r:id="rId4"/>
    <p:sldId id="262" r:id="rId5"/>
    <p:sldId id="259" r:id="rId6"/>
    <p:sldId id="256" r:id="rId7"/>
    <p:sldId id="258" r:id="rId8"/>
    <p:sldId id="263" r:id="rId9"/>
    <p:sldId id="264" r:id="rId1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8" d="100"/>
          <a:sy n="108" d="100"/>
        </p:scale>
        <p:origin x="1704" y="13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A9CF-3EF0-4960-A83C-472F45B7E1BC}" type="datetimeFigureOut">
              <a:rPr lang="fr-FR" smtClean="0"/>
              <a:pPr/>
              <a:t>23/04/2016</a:t>
            </a:fld>
            <a:endParaRPr lang="fr-FR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6A88DC-6EFD-412A-B46A-E21DB59E01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A9CF-3EF0-4960-A83C-472F45B7E1BC}" type="datetimeFigureOut">
              <a:rPr lang="fr-FR" smtClean="0"/>
              <a:pPr/>
              <a:t>23/04/2016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88DC-6EFD-412A-B46A-E21DB59E01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A9CF-3EF0-4960-A83C-472F45B7E1BC}" type="datetimeFigureOut">
              <a:rPr lang="fr-FR" smtClean="0"/>
              <a:pPr/>
              <a:t>23/04/2016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88DC-6EFD-412A-B46A-E21DB59E01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A9CF-3EF0-4960-A83C-472F45B7E1BC}" type="datetimeFigureOut">
              <a:rPr lang="fr-FR" smtClean="0"/>
              <a:pPr/>
              <a:t>23/04/2016</a:t>
            </a:fld>
            <a:endParaRPr lang="fr-FR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976A88DC-6EFD-412A-B46A-E21DB59E01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A9CF-3EF0-4960-A83C-472F45B7E1BC}" type="datetimeFigureOut">
              <a:rPr lang="fr-FR" smtClean="0"/>
              <a:pPr/>
              <a:t>23/04/2016</a:t>
            </a:fld>
            <a:endParaRPr lang="fr-FR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88DC-6EFD-412A-B46A-E21DB59E01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A9CF-3EF0-4960-A83C-472F45B7E1BC}" type="datetimeFigureOut">
              <a:rPr lang="fr-FR" smtClean="0"/>
              <a:pPr/>
              <a:t>23/04/2016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88DC-6EFD-412A-B46A-E21DB59E01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A9CF-3EF0-4960-A83C-472F45B7E1BC}" type="datetimeFigureOut">
              <a:rPr lang="fr-FR" smtClean="0"/>
              <a:pPr/>
              <a:t>23/04/2016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976A88DC-6EFD-412A-B46A-E21DB59E01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A9CF-3EF0-4960-A83C-472F45B7E1BC}" type="datetimeFigureOut">
              <a:rPr lang="fr-FR" smtClean="0"/>
              <a:pPr/>
              <a:t>23/04/2016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88DC-6EFD-412A-B46A-E21DB59E01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A9CF-3EF0-4960-A83C-472F45B7E1BC}" type="datetimeFigureOut">
              <a:rPr lang="fr-FR" smtClean="0"/>
              <a:pPr/>
              <a:t>23/04/2016</a:t>
            </a:fld>
            <a:endParaRPr lang="fr-FR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88DC-6EFD-412A-B46A-E21DB59E01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/>
              <a:t>Cliquez pour modifier les styles du texte du masque</a:t>
            </a:r>
          </a:p>
          <a:p>
            <a:pPr lvl="1" eaLnBrk="1" latinLnBrk="0" hangingPunct="1"/>
            <a:r>
              <a:rPr lang="fr-FR"/>
              <a:t>Deuxième niveau</a:t>
            </a:r>
          </a:p>
          <a:p>
            <a:pPr lvl="2" eaLnBrk="1" latinLnBrk="0" hangingPunct="1"/>
            <a:r>
              <a:rPr lang="fr-FR"/>
              <a:t>Troisième niveau</a:t>
            </a:r>
          </a:p>
          <a:p>
            <a:pPr lvl="3" eaLnBrk="1" latinLnBrk="0" hangingPunct="1"/>
            <a:r>
              <a:rPr lang="fr-FR"/>
              <a:t>Quatrième niveau</a:t>
            </a:r>
          </a:p>
          <a:p>
            <a:pPr lvl="4" eaLnBrk="1" latinLnBrk="0" hangingPunct="1"/>
            <a:r>
              <a:rPr lang="fr-FR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A9CF-3EF0-4960-A83C-472F45B7E1BC}" type="datetimeFigureOut">
              <a:rPr lang="fr-FR" smtClean="0"/>
              <a:pPr/>
              <a:t>23/04/2016</a:t>
            </a:fld>
            <a:endParaRPr lang="fr-FR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88DC-6EFD-412A-B46A-E21DB59E012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1A9CF-3EF0-4960-A83C-472F45B7E1BC}" type="datetimeFigureOut">
              <a:rPr lang="fr-FR" smtClean="0"/>
              <a:pPr/>
              <a:t>23/04/2016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6A88DC-6EFD-412A-B46A-E21DB59E01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/>
              <a:t>Cliquez pour modifier les styles du texte du masque</a:t>
            </a:r>
          </a:p>
          <a:p>
            <a:pPr lvl="1" eaLnBrk="1" latinLnBrk="0" hangingPunct="1"/>
            <a:r>
              <a:rPr kumimoji="0" lang="fr-FR"/>
              <a:t>Deuxième niveau</a:t>
            </a:r>
          </a:p>
          <a:p>
            <a:pPr lvl="2" eaLnBrk="1" latinLnBrk="0" hangingPunct="1"/>
            <a:r>
              <a:rPr kumimoji="0" lang="fr-FR"/>
              <a:t>Troisième niveau</a:t>
            </a:r>
          </a:p>
          <a:p>
            <a:pPr lvl="3" eaLnBrk="1" latinLnBrk="0" hangingPunct="1"/>
            <a:r>
              <a:rPr kumimoji="0" lang="fr-FR"/>
              <a:t>Quatrième niveau</a:t>
            </a:r>
          </a:p>
          <a:p>
            <a:pPr lvl="4" eaLnBrk="1" latinLnBrk="0" hangingPunct="1"/>
            <a:r>
              <a:rPr kumimoji="0" lang="fr-FR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EC1A9CF-3EF0-4960-A83C-472F45B7E1BC}" type="datetimeFigureOut">
              <a:rPr lang="fr-FR" smtClean="0"/>
              <a:pPr/>
              <a:t>23/04/2016</a:t>
            </a:fld>
            <a:endParaRPr lang="fr-FR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976A88DC-6EFD-412A-B46A-E21DB59E0126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http://www.time-bureau.com/wp-content/uploads/2014/07/shutterstock_75702853-e140801432328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909824"/>
          </a:xfrm>
          <a:prstGeom prst="rect">
            <a:avLst/>
          </a:prstGeom>
          <a:noFill/>
          <a:effectLst>
            <a:softEdge rad="635000"/>
          </a:effectLst>
        </p:spPr>
      </p:pic>
      <p:sp>
        <p:nvSpPr>
          <p:cNvPr id="5" name="ZoneTexte 4"/>
          <p:cNvSpPr txBox="1"/>
          <p:nvPr/>
        </p:nvSpPr>
        <p:spPr>
          <a:xfrm>
            <a:off x="5436096" y="332656"/>
            <a:ext cx="3085781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6000" b="1" dirty="0" err="1"/>
              <a:t>Flexitime</a:t>
            </a:r>
            <a:endParaRPr lang="fr-FR" sz="6000" b="1" dirty="0"/>
          </a:p>
        </p:txBody>
      </p:sp>
      <p:sp>
        <p:nvSpPr>
          <p:cNvPr id="6" name="ZoneTexte 5"/>
          <p:cNvSpPr txBox="1"/>
          <p:nvPr/>
        </p:nvSpPr>
        <p:spPr>
          <a:xfrm>
            <a:off x="6372200" y="1484784"/>
            <a:ext cx="25442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4000" b="1" i="1" dirty="0" err="1"/>
              <a:t>Legislation</a:t>
            </a:r>
            <a:endParaRPr lang="fr-FR" sz="4000" b="1" i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Definition</a:t>
            </a:r>
            <a:endParaRPr lang="fr-FR" dirty="0"/>
          </a:p>
        </p:txBody>
      </p:sp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Flexible working </a:t>
            </a:r>
            <a:r>
              <a:rPr lang="en-US" dirty="0"/>
              <a:t>: can </a:t>
            </a:r>
            <a:r>
              <a:rPr lang="en-US"/>
              <a:t>be adapted </a:t>
            </a:r>
            <a:r>
              <a:rPr lang="en-US" dirty="0"/>
              <a:t>to any workplace (</a:t>
            </a:r>
            <a:r>
              <a:rPr lang="en-US" dirty="0" err="1"/>
              <a:t>e.g</a:t>
            </a:r>
            <a:r>
              <a:rPr lang="en-US" dirty="0"/>
              <a:t> home working)</a:t>
            </a:r>
            <a:endParaRPr lang="fr-FR" dirty="0"/>
          </a:p>
          <a:p>
            <a:pPr lvl="0"/>
            <a:r>
              <a:rPr lang="en-US" dirty="0"/>
              <a:t>Different types of work contract, on temporary or fixed terms</a:t>
            </a:r>
          </a:p>
          <a:p>
            <a:pPr lvl="0"/>
            <a:r>
              <a:rPr lang="en-US" dirty="0"/>
              <a:t>Other common variations include: part time working, </a:t>
            </a:r>
            <a:r>
              <a:rPr lang="en-US" dirty="0" err="1"/>
              <a:t>flexitime</a:t>
            </a:r>
            <a:r>
              <a:rPr lang="en-US" dirty="0"/>
              <a:t>, job sharing and shift work</a:t>
            </a:r>
            <a:endParaRPr lang="fr-FR" dirty="0"/>
          </a:p>
          <a:p>
            <a:endParaRPr lang="fr-FR" dirty="0"/>
          </a:p>
        </p:txBody>
      </p:sp>
      <p:sp>
        <p:nvSpPr>
          <p:cNvPr id="8194" name="AutoShape 2" descr="data:image/jpeg;base64,/9j/4AAQSkZJRgABAQAAAQABAAD/2wCEAAkGBxQSEBQUEBQQFBIUDxQUFBAVDw8QEBcUFBUWFhUUFBQYHCggGBolHBQUITEhJSkrLi4uFx8zODMsNygtLi0BCgoKDAsOFxAPGjckHSYsNystLzQsLCssLC8sLCssNyssLCwrNyssKyw4NzgsLCwrKzcrLCwrKzgrKysrNyssK//AABEIAN8A4gMBIgACEQEDEQH/xAAcAAACAgMBAQAAAAAAAAAAAAAAAQIHAwUGBAj/xABMEAABAgMCCgcDCAgDCQEAAAABAAIDBBESIQUGMUFRYXGBkfAHEyKhscHRFDJSQlNygpKi4fEjJDNDYrLC0nPD4hU0RFRVY3SDkxf/xAAVAQEBAAAAAAAAAAAAAAAAAAAAAv/EABkRAQACAwAAAAAAAAAAAAAAAAACEgERMf/aAAwDAQACEQMRAD8AuPjwTpt4p028UU2cUGomB+tw8uR38q21Nq8j5CscRbRuaQIfZs1N1qtK5F7KbOKApt4JU2KVNvFHHggjTmq8c3MERYTG07Re51R8hraXfWcxe2mzwXn9l/TGIT+7DA0jJeS4113cEGaiVFOnIRTnOgxlqwR5VrxRwBBzEAr1URRBy03i5ZB6ggNpTqXi1CI0AfJGoXaQVx2FcCuH6OFWCSa+zRKxJV5/7ZF7Ha2X6WgK1I8VrR2iANdyxTckyI0te0OBzEAoK1wNhGLBIY23bAqZSK4GIR8UvFyRm7L12eCMNw447Jo4XFpucDoIWvwzi7VtCDFh1qAT+lYfiY/KTvrrORczMsdCIfEc5zR7s61pMVlPkzLAO20XAupaGcBBZYNV5pqUD9RzHOtBgfGA1bDj2Q5wqyIDahRG5nMdnXTMiVQeCXm3QzZibnZj+Ov81tmPBFy8kxADhQrwQozoLqO93MfI8+iDdlRIShRQ4VCkggQoELIVEhBiIUCFlIUCEGEhQcFlcFBwQYqIUqIQb6mzij7PBFdnBOu3ggVdnBHDgnXbwRXbwQKmzinTb4o4cKIpyCgOG+5HHxCObwinIQKnIRzoKfOgo51oEkVLmi1uHZhzIXYa95ddRrSTsJGSuSpuCDXxD7TMWf3UMhztZBqxu8i0dQbpW+ovHgiR6qGAb3E2nupQlxynZmGoBe5BBzVqMJYID6uZRr893Zd9IeeVbqiiQgq/CGCXQbQYy1DrafKVpQ/OSzvku1C45KA0C9eBMP8AVhtt/WQHGyyPSha4fu4zfkPGgruJ+QbEFDlzOzhcHhvAz4T3PhtaXOFIkI3Qo7Bmd8LxmdlGeovAdvBjBwqCozEIOFCuEwHhzqaXudLl1gFwpEgxM8GMMxGY513MCOHAEGoKDwQYzoL6O905D5Hnzru4UQOFQvBNQQ9tCvBIzRhPsP3axzzoDoColDHgioyFMoIEKBCyFQKDEQoELKVjcEGOiFKiEG7rt4Ipt4hFNvGiKahxQFNvFFNvFKn0eKYGzigK7eCOHgnx41SryQgfHxS5uRzcjnQUBzrRzQp83o5oUC5ojnWnzRLnWgKJJ81QgSSaEESF5ZyUERtHcc41hDp4db1bAXEftHfJZdcCc7jddov0V9RQVvjBgR0J5iQmhxLbMSEbmRofwnQ4ZjmNM2Tz4Cwv1NkWnOl4hIhvdc9jh70GKMz296sadlQ9tCq4xiwX7O977JdBfT2iGMtBkjQ/423nWAQclSHbQowcLl5cIS9sXZRkK5nF/CphuEGK4OBaHQoo92JDPuuGvSF1YfUIMGB8IX2H5a03885VvKrlMJQrJttzZdi3OB54RG0JvA05Rz4jSg2RUCpJFBjKgVkKgUGOiFJJBuKahvKPs8EfZ8U66zwQFdnBeCajUjsFW/soh+8wL3/a4LUTMT9apU3QPhrlcD5INqw10bipV27xVYYZ+j4LMN/igObkc6Cjge4o5oUBzQp80S5oU+aIDnWhHOtHNUCQhCAUIratIBLSQRaFKjWK3KaEHlk5NsJtlo1k5SScric5OlehNCCJXgwnIiI0gi+nIWwUSEFP4QwcYMT2cmyxzy6ViG4Q4xywjoY+huzHVed7i7hjrG2X9mIw2XtOUOFxW/xuwG2YguFLyNhrmIObIL9QOZVuZl7T1x/bQXNhzQoRbZkhzFNYuOtBYUU1C1EvHMGLQZMo0Uzt8TxWaRnREYCDlCwYSZabUXEGoOsIOylowe0OGQhZCuWxXwlXsG4GtBoI95vOrSuoqgRUCplRKDGhNNBtq6+AR9riAj7R7kqahvcgdNR+0tCHVnIvvXMYLiNLsvBb37PFcxg11qZjmg95oraofeecm9B0TDyQsoHIKxs3+KyDd4FA+dBRzQo5oUc0KA5onzrS5ojnWgfNUI5qkgEIQgEIQgSEIQJJNanCWHocK5pturQAXiui69x1BBsojaiiqzpFwY6BEExDFWlpZGaMj4TvfaddO0NbTpViYIjxnhxjNs1NWg0tU1gZOJOlGGpBsaE5jhcWnbu159yCpMBTJl4nUvdaaWh8J+Z8Nwq1w3LqHRqhcXMyrmsiQT+2knGJD/il3HttGkNN41FbbBeEQ9gOpB6GRjDjdm60at+mMg35NtFYODJwRYbXjOO/OOKrTCTqioyi8HWMi6LEzClXFhyRG9Y0Zg4XRGjffTRRB2iiUwUigihNCDaU1HeaI+z4o4bzUoB18GoE59ATUXCvu6Fx+LD7T4hNittuX3vdBy710+FotmXiu7V0J+bPZNFy+Jrqh5rlim4tuua0ZdyDrmDkGqyDce4rGwbNxosg5BQPmh9Uc0KOaFHNEBzrT5qlzrQgEIQgEIQgEISQCEIQabDcpHiua2G9rYRHaN9Qdg97iN6yYMwLDg3gFzyL4jr3HZmA1CgW0QgjRIhSQUFY9I8oZePBnWNqGusRW/FDdcQdoqNzVxYHs0y+EDWGaPhOzGG8WmHgVdeM2DBMS0SG6naYQCcxzHcaHcqKnA50m1xr10lGMvEB97qnEmHXYbQ4IN3Fj1Cx4InzDeSMsN3WtGlouit3tv8AqrVQJurQsbZuxFY/KA7tDS03OG8EoL2lI4ewOaaggEHUbws65XEWcrBMImpgRDDrpZ70N2wtI4LqaoBCEINpwGy8o+13BIH8gPNOmri5BpscItiSim+8Nb73xPaFpcRa9TXt3vecxblpdwWfpKj2ZMC7tR2C433BzvJYcQWfqzTTKXGofXK45RmQdczce4rIOQVjbzVTHIKB80T51pc09EIHzVCEIBCEIBCEkAhCEAhCSAQhCBIQhBB4uVOYy4OELC0WCboWEJdzRo63MdttoP11cv5KtemeTIl4M0y58vHa61S8NcQ094hoKklIxbVjri1xaRrBoskxFuWTGwBs46Iy5kwxkdmyK0OI41C1r4qCyOj3CdI8OpujQDDd/iS57J3w3gfUVptK+fMWJ+x2vmJiDH+pa6qL9yIT9VX9LPq0HUgzoSQg2vNBcOKPsjvKO/ULmoB2bhVBX3S9NUhy7Ki+JEdkp7rQP6itniG0eyw6WD2BkuN+nWuS6Z5r9ZgMqezAc6+7330/oXaYmj9WhX1/RtytsnIEHSN5BUxyFBvIORT5ogfOtCSaAQhCBpIQgEIS/NA0LyyuEYcRxax1XNvLSHNdTJaAcAS3WLl6UOBCEfkgEfkl6I9EGGbmBDYXkPcAMjGOe87Gi8rUswvMRCOqlXNbWhfHishmmcthstE7yFvD+KjTxQFfVaTHLBvtElMQs74LwPpUNn7wC3ahFFRuKD5kwq7rcGScb5UJ8SXec+W22v2nDctF1i6+dk7MHC0t8xN9cwaGdYRd9WI1cQHINxi84Oj9WckaG+Cf/Y0tHeQr3xJn+ukoDzldBZa+kBR3eCvnSSmCyKx4yte13A1V6dHEakONCGSHNxgBmsvd1rabogQdvVCjVCDc80zDagHbsAu4peGYadZT79QuagorpbmbWFS2/sQYLKVqb6v/AMxWriu2kBgNr3G3PpXJpVI49R+swzM0/wCaazLd2GsYRX6pV6YAZSE0Xjsi4m0NxQbdvIUlFqkgaEIQCaSEDSQhAKMV1GmpAGkmgv1qSpjHacmo2EI3UsmYjIEVoa1jI0SEHMAuo0EA1BNMt6DucGFxnw+K2IyxDfCFsjtOJYXGlTX5JuN12ldcFQuOeMLHstwnUccKTMZjm9h/VmHDbUka/BWf0bYWdMyEJ0QlzwLLnEkuNCRUnPcBepjGuNLnK+dur9Ej+KPVA8lSB6o9UeiD6IF+KPRP1SHqgR9Eneafok7yCCksY5SzhuehZprB5IGtsKnjBqqlBV24+QgzGCSf87AdCP2nD/NVKTbLMR7dD3DgSEEKq5+jSZrFij44MrFG+F1Tu+CVSqtXozi/poRzOkbO+FMRPKIEFvAprEHIQb/zy7EcgZABpKR9FWmP3Sc6Qm4svDhNeWQGODi4+++poQPkhtDdrQV/hXF+YE6+PGYGsizsWIA5wBsviuI7OWnaCvfAzaQ2ilLhdlG5VRM9Jr4YDZtrIznQ2vNIYEPtsDwAbwbnAHLSuU0K1MXpXm4URwgNhiDaPVNiQqxBDr2Q4ghB9ABSVBM6Z50ZYcsfqvHmszemub+Ylj9Z4QXumqKb03TOeWl//pE9FkHThHzysDJ89EH9KC8fVAVJN6cYueThbph/9izM6cXZ5NuXNHP9qC5/RB9FTzOm8Z5N26KPRTHTc3PJxcmaIxBb3qqi6QIs5g+GOpmWMfEm4rm9U0NiGFEtuiOiWgauLnsyZLN2rI3pth55OYzZHwyuR6RMZ2T7WRmtcyrS3qnkW2taTcaXXmp3hBz0lGlgykzBiPfZcGOZM2Wm17r3Ns3UJ00OhXN0RSj4MqWRM7y9ra2qNdSgrTad6oSRdaN4IcMhpS5Wvin0kQ5aEyFFl4zy2GB1sMNcDS4AjMbkFynzCPVV+3pWlj+4nc37n8V6GdJ0sT+xnfe/5c+qDtx5FHouOhdI0safo5zP/wAM7MvQzHuXI9ya9yv+7vQdSfRHqtbMYV/VYkeFDiRC2EXtg0sxHFoJDAL7zTvXDHpQj/8ASMIZdDv7EFlfion+lVv/APqMf/pGEMpzO/sXc4EwgZiXhxXQ3wXPh1MF9bbDodcL9yCtulo2cJ4Kf/3ng7nQT5qncYWUm5gaJiIPvlW902h3tWDS3NGfTb+iPkqjxkaROxw7L1767bRQa4BWR0dvpFlf8KaHCJAPmq9hw1YWJEOzEldk13mX9EFxByFia65CDp1x2M+KMKNNCaskvLGNLmloiNdDJLIjK3E3kEG4i6hvC7BReOcoQVxjRgGUdJmH1Rca1axkIS5taTdd4aAubwLiOyYe6JMt7TnVIFzRoa3UBcFbkxJtdlDOCjAlAMnGlAEHJQOjeRoKwRxK9LejqR+Yb3rr2s4eKmB+Pog5IdH0iP3DOCyjEOS+Yh8F1VPUp09UHMNxIkx/w8LL8IWRuJ0oMkCF9gLo6eHiinhRBz7cVJUfuIWT4AsgxZlh+5hZPgC3hHoinig04xel/mYeUfICpjGnBjX4edBDQGCIDZAoLIl2vybfFX+B4kqqsMSIdjG+8AnB5igaTZZD40BO5Bs8K4owX4PiFsNoeILnNcGgGoFRfuXP9B8BsSHNB7WupGYQSAcrBd3BWXGdZkYhpUtlolwFSSGE0AzqvugKWPs0eIcj49kfVY2p4koLJ/2bD+Bmb5IUhIM+FuX4QvbTxQB5lB4xJN+FufME/ZG/CMmgL1U8EEeSDHCZTJqWSz/MnTxQPMoIhvmkBd9VS9Cou8ggqzpfdWewY3THiHh1XqqjxrNcITP/AJMT+Yq2+kvt4Zwaz4XOduL4Y/pKp/Cz7c5HdpjxD94oMklL1IVjYuy1l8t9GN3ug+i5TAUpUhWJLy9mJBGiGfvOH9qDrWm7cmoBCDqq/nmQd+68JV3d4RTVwKCJ2/dSs7TrNw4Kd/8AElTVxKBDk5tylyBp1lHfrNzQjmvkEBydZ0J7dp9EcgaNZRztKA/M+SPzKOTt0J7dp8ggXlfvKPId5T27T5BH5nyQB/BcjL4su/2hMTkYNJIMOBR7i4NIDXOIuA7LGAC/Ouu8r95UXC7YO8oNd7MXy72Alpex7Q4ZRVpFRrFarj+ijBkWU9ol4rYgayNahuLHNYRQNLmn3aOoHUBJFTVWA1tBTQKbymW6NQ9UD9K8UHyojzPcEetdwQB9Aj+7wSBybyjyHigBm3lL08UHyA4od5gIE7yASdn2gJ+bvBQJz7SgqTGqLbxjh33QJK0RoI62J4WVUUubUVx0vJ4lWHPzYdhDC8xW6HBdBB/ia1kC7vXAYHh1dvQd7irLVcNq7WI39YaNDW91r+4LQYowLwugYazJ1fgP6Sg3rciEwhB0/drF4R9k76FIckHyStaxvFEEqavvI+yO8qN38HemHaxuagl36zcOCAc/3jk3BLmrj5J9+s3DcEBxp3lPx7gEq5/vHyCOQM51lAx+Q06yjyPEpck6NQT5A0DSUBt2nboRt2nyCXI1nSjy7yge3afII27TtzJbc1526Ebdp25ggfledpR5DvKW3aduYI25rztzIDyFN5Qfw9UeV52lGTcO8oA+dOCPM9wSybhTeUH8B5oMM1Fc1hcxnWOHasWgyoGYON1aaVqYWM0MFrY8OZl3GppFgOMOpNAOuh2mDe4Ldn/SPNQcK7zTcEDJ7m95XmwjMCHCiPd7rIZJ2NFo9wWfzNdwXGdLOEupwXFA9+NSE0VymKbJ+7aQU/7SRgmYiuufNzgruLojv5mrW4Ag3he7G5vVQJOWHyYPWuGuKatr9UNWbFyWyILDxZhUbXQF68E9qI92sDzPeSoSbbEAnJUU4rNgBvZr8RLuJqg3wQopIOnG47DQp1+lvFVEX6D3FGT4h9ZBK1r+4mD9LcKKFvW7uTF+Zx2uAQS4DWTUp9+s3Dgom7QN1Sht9+XWfRBKuf7xybgjmvyjsSBrkv1nINgQDnG9x8gglyG6NZS8M506glW7V3lPPrzaAED8acAgZqfVHmVGt2qu8lPxpedA0BA69xu1lHll1uSGamfJqGlKujYNukoJbc1525gltzXnbmCWTceLkZN151lA9u07cwR5XnbmS25rztzI25rztzICtN152lFabvEpV05u0duZKvd2jtzIAmm4U3lJ3hcNpypVpuFTtKiTTcK7ygHf6R5qqOlGP7VhGTkmnstPXRNVTYYdwDzvVpxX2Qf4R3nOqIl8KdZEwhhE56w4OWoDqwoeyjWu3lBzmMc37RPxXt90Pss1NZ2W9wXUYuSuRcfgWBadU5yrKxdlsiDaYVfZhNYMrruN3meC2uC4dGjYtHOPtzDW5m3+Q/qXQyooAg9aSVU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sp>
        <p:nvSpPr>
          <p:cNvPr id="8196" name="AutoShape 4" descr="data:image/jpeg;base64,/9j/4AAQSkZJRgABAQAAAQABAAD/2wCEAAkGBxQSEBQUEBQQFBIUDxQUFBAVDw8QEBcUFBUWFhUUFBQYHCggGBolHBQUITEhJSkrLi4uFx8zODMsNygtLi0BCgoKDAsOFxAPGjckHSYsNystLzQsLCssLC8sLCssNyssLCwrNyssKyw4NzgsLCwrKzcrLCwrKzgrKysrNyssK//AABEIAN8A4gMBIgACEQEDEQH/xAAcAAACAgMBAQAAAAAAAAAAAAAAAQIHAwUGBAj/xABMEAABAgMCCgcDCAgDCQEAAAABAAIDBBESIQUGMUFRYXGBkfAHEyKhscHRFDJSQlNygpKi4fEjJDNDYrLC0nPD4hU0RFRVY3SDkxf/xAAVAQEBAAAAAAAAAAAAAAAAAAAAAv/EABkRAQACAwAAAAAAAAAAAAAAAAACEgERMf/aAAwDAQACEQMRAD8AuPjwTpt4p028UU2cUGomB+tw8uR38q21Nq8j5CscRbRuaQIfZs1N1qtK5F7KbOKApt4JU2KVNvFHHggjTmq8c3MERYTG07Re51R8hraXfWcxe2mzwXn9l/TGIT+7DA0jJeS4113cEGaiVFOnIRTnOgxlqwR5VrxRwBBzEAr1URRBy03i5ZB6ggNpTqXi1CI0AfJGoXaQVx2FcCuH6OFWCSa+zRKxJV5/7ZF7Ha2X6WgK1I8VrR2iANdyxTckyI0te0OBzEAoK1wNhGLBIY23bAqZSK4GIR8UvFyRm7L12eCMNw447Jo4XFpucDoIWvwzi7VtCDFh1qAT+lYfiY/KTvrrORczMsdCIfEc5zR7s61pMVlPkzLAO20XAupaGcBBZYNV5pqUD9RzHOtBgfGA1bDj2Q5wqyIDahRG5nMdnXTMiVQeCXm3QzZibnZj+Ov81tmPBFy8kxADhQrwQozoLqO93MfI8+iDdlRIShRQ4VCkggQoELIVEhBiIUCFlIUCEGEhQcFlcFBwQYqIUqIQb6mzij7PBFdnBOu3ggVdnBHDgnXbwRXbwQKmzinTb4o4cKIpyCgOG+5HHxCObwinIQKnIRzoKfOgo51oEkVLmi1uHZhzIXYa95ddRrSTsJGSuSpuCDXxD7TMWf3UMhztZBqxu8i0dQbpW+ovHgiR6qGAb3E2nupQlxynZmGoBe5BBzVqMJYID6uZRr893Zd9IeeVbqiiQgq/CGCXQbQYy1DrafKVpQ/OSzvku1C45KA0C9eBMP8AVhtt/WQHGyyPSha4fu4zfkPGgruJ+QbEFDlzOzhcHhvAz4T3PhtaXOFIkI3Qo7Bmd8LxmdlGeovAdvBjBwqCozEIOFCuEwHhzqaXudLl1gFwpEgxM8GMMxGY513MCOHAEGoKDwQYzoL6O905D5Hnzru4UQOFQvBNQQ9tCvBIzRhPsP3axzzoDoColDHgioyFMoIEKBCyFQKDEQoELKVjcEGOiFKiEG7rt4Ipt4hFNvGiKahxQFNvFFNvFKn0eKYGzigK7eCOHgnx41SryQgfHxS5uRzcjnQUBzrRzQp83o5oUC5ojnWnzRLnWgKJJ81QgSSaEESF5ZyUERtHcc41hDp4db1bAXEftHfJZdcCc7jddov0V9RQVvjBgR0J5iQmhxLbMSEbmRofwnQ4ZjmNM2Tz4Cwv1NkWnOl4hIhvdc9jh70GKMz296sadlQ9tCq4xiwX7O977JdBfT2iGMtBkjQ/423nWAQclSHbQowcLl5cIS9sXZRkK5nF/CphuEGK4OBaHQoo92JDPuuGvSF1YfUIMGB8IX2H5a03885VvKrlMJQrJttzZdi3OB54RG0JvA05Rz4jSg2RUCpJFBjKgVkKgUGOiFJJBuKahvKPs8EfZ8U66zwQFdnBeCajUjsFW/soh+8wL3/a4LUTMT9apU3QPhrlcD5INqw10bipV27xVYYZ+j4LMN/igObkc6Cjge4o5oUBzQp80S5oU+aIDnWhHOtHNUCQhCAUIratIBLSQRaFKjWK3KaEHlk5NsJtlo1k5SScric5OlehNCCJXgwnIiI0gi+nIWwUSEFP4QwcYMT2cmyxzy6ViG4Q4xywjoY+huzHVed7i7hjrG2X9mIw2XtOUOFxW/xuwG2YguFLyNhrmIObIL9QOZVuZl7T1x/bQXNhzQoRbZkhzFNYuOtBYUU1C1EvHMGLQZMo0Uzt8TxWaRnREYCDlCwYSZabUXEGoOsIOylowe0OGQhZCuWxXwlXsG4GtBoI95vOrSuoqgRUCplRKDGhNNBtq6+AR9riAj7R7kqahvcgdNR+0tCHVnIvvXMYLiNLsvBb37PFcxg11qZjmg95oraofeecm9B0TDyQsoHIKxs3+KyDd4FA+dBRzQo5oUc0KA5onzrS5ojnWgfNUI5qkgEIQgEIQgSEIQJJNanCWHocK5pturQAXiui69x1BBsojaiiqzpFwY6BEExDFWlpZGaMj4TvfaddO0NbTpViYIjxnhxjNs1NWg0tU1gZOJOlGGpBsaE5jhcWnbu159yCpMBTJl4nUvdaaWh8J+Z8Nwq1w3LqHRqhcXMyrmsiQT+2knGJD/il3HttGkNN41FbbBeEQ9gOpB6GRjDjdm60at+mMg35NtFYODJwRYbXjOO/OOKrTCTqioyi8HWMi6LEzClXFhyRG9Y0Zg4XRGjffTRRB2iiUwUigihNCDaU1HeaI+z4o4bzUoB18GoE59ATUXCvu6Fx+LD7T4hNittuX3vdBy710+FotmXiu7V0J+bPZNFy+Jrqh5rlim4tuua0ZdyDrmDkGqyDce4rGwbNxosg5BQPmh9Uc0KOaFHNEBzrT5qlzrQgEIQgEIQgEISQCEIQabDcpHiua2G9rYRHaN9Qdg97iN6yYMwLDg3gFzyL4jr3HZmA1CgW0QgjRIhSQUFY9I8oZePBnWNqGusRW/FDdcQdoqNzVxYHs0y+EDWGaPhOzGG8WmHgVdeM2DBMS0SG6naYQCcxzHcaHcqKnA50m1xr10lGMvEB97qnEmHXYbQ4IN3Fj1Cx4InzDeSMsN3WtGlouit3tv8AqrVQJurQsbZuxFY/KA7tDS03OG8EoL2lI4ewOaaggEHUbws65XEWcrBMImpgRDDrpZ70N2wtI4LqaoBCEINpwGy8o+13BIH8gPNOmri5BpscItiSim+8Nb73xPaFpcRa9TXt3vecxblpdwWfpKj2ZMC7tR2C433BzvJYcQWfqzTTKXGofXK45RmQdczce4rIOQVjbzVTHIKB80T51pc09EIHzVCEIBCEIBCEkAhCEAhCSAQhCBIQhBB4uVOYy4OELC0WCboWEJdzRo63MdttoP11cv5KtemeTIl4M0y58vHa61S8NcQ094hoKklIxbVjri1xaRrBoskxFuWTGwBs46Iy5kwxkdmyK0OI41C1r4qCyOj3CdI8OpujQDDd/iS57J3w3gfUVptK+fMWJ+x2vmJiDH+pa6qL9yIT9VX9LPq0HUgzoSQg2vNBcOKPsjvKO/ULmoB2bhVBX3S9NUhy7Ki+JEdkp7rQP6itniG0eyw6WD2BkuN+nWuS6Z5r9ZgMqezAc6+7330/oXaYmj9WhX1/RtytsnIEHSN5BUxyFBvIORT5ogfOtCSaAQhCBpIQgEIS/NA0LyyuEYcRxax1XNvLSHNdTJaAcAS3WLl6UOBCEfkgEfkl6I9EGGbmBDYXkPcAMjGOe87Gi8rUswvMRCOqlXNbWhfHishmmcthstE7yFvD+KjTxQFfVaTHLBvtElMQs74LwPpUNn7wC3ahFFRuKD5kwq7rcGScb5UJ8SXec+W22v2nDctF1i6+dk7MHC0t8xN9cwaGdYRd9WI1cQHINxi84Oj9WckaG+Cf/Y0tHeQr3xJn+ukoDzldBZa+kBR3eCvnSSmCyKx4yte13A1V6dHEakONCGSHNxgBmsvd1rabogQdvVCjVCDc80zDagHbsAu4peGYadZT79QuagorpbmbWFS2/sQYLKVqb6v/AMxWriu2kBgNr3G3PpXJpVI49R+swzM0/wCaazLd2GsYRX6pV6YAZSE0Xjsi4m0NxQbdvIUlFqkgaEIQCaSEDSQhAKMV1GmpAGkmgv1qSpjHacmo2EI3UsmYjIEVoa1jI0SEHMAuo0EA1BNMt6DucGFxnw+K2IyxDfCFsjtOJYXGlTX5JuN12ldcFQuOeMLHstwnUccKTMZjm9h/VmHDbUka/BWf0bYWdMyEJ0QlzwLLnEkuNCRUnPcBepjGuNLnK+dur9Ej+KPVA8lSB6o9UeiD6IF+KPRP1SHqgR9Eneafok7yCCksY5SzhuehZprB5IGtsKnjBqqlBV24+QgzGCSf87AdCP2nD/NVKTbLMR7dD3DgSEEKq5+jSZrFij44MrFG+F1Tu+CVSqtXozi/poRzOkbO+FMRPKIEFvAprEHIQb/zy7EcgZABpKR9FWmP3Sc6Qm4svDhNeWQGODi4+++poQPkhtDdrQV/hXF+YE6+PGYGsizsWIA5wBsviuI7OWnaCvfAzaQ2ilLhdlG5VRM9Jr4YDZtrIznQ2vNIYEPtsDwAbwbnAHLSuU0K1MXpXm4URwgNhiDaPVNiQqxBDr2Q4ghB9ABSVBM6Z50ZYcsfqvHmszemub+Ylj9Z4QXumqKb03TOeWl//pE9FkHThHzysDJ89EH9KC8fVAVJN6cYueThbph/9izM6cXZ5NuXNHP9qC5/RB9FTzOm8Z5N26KPRTHTc3PJxcmaIxBb3qqi6QIs5g+GOpmWMfEm4rm9U0NiGFEtuiOiWgauLnsyZLN2rI3pth55OYzZHwyuR6RMZ2T7WRmtcyrS3qnkW2taTcaXXmp3hBz0lGlgykzBiPfZcGOZM2Wm17r3Ns3UJ00OhXN0RSj4MqWRM7y9ra2qNdSgrTad6oSRdaN4IcMhpS5Wvin0kQ5aEyFFl4zy2GB1sMNcDS4AjMbkFynzCPVV+3pWlj+4nc37n8V6GdJ0sT+xnfe/5c+qDtx5FHouOhdI0safo5zP/wAM7MvQzHuXI9ya9yv+7vQdSfRHqtbMYV/VYkeFDiRC2EXtg0sxHFoJDAL7zTvXDHpQj/8ASMIZdDv7EFlfion+lVv/APqMf/pGEMpzO/sXc4EwgZiXhxXQ3wXPh1MF9bbDodcL9yCtulo2cJ4Kf/3ng7nQT5qncYWUm5gaJiIPvlW902h3tWDS3NGfTb+iPkqjxkaROxw7L1767bRQa4BWR0dvpFlf8KaHCJAPmq9hw1YWJEOzEldk13mX9EFxByFia65CDp1x2M+KMKNNCaskvLGNLmloiNdDJLIjK3E3kEG4i6hvC7BReOcoQVxjRgGUdJmH1Rca1axkIS5taTdd4aAubwLiOyYe6JMt7TnVIFzRoa3UBcFbkxJtdlDOCjAlAMnGlAEHJQOjeRoKwRxK9LejqR+Yb3rr2s4eKmB+Pog5IdH0iP3DOCyjEOS+Yh8F1VPUp09UHMNxIkx/w8LL8IWRuJ0oMkCF9gLo6eHiinhRBz7cVJUfuIWT4AsgxZlh+5hZPgC3hHoinig04xel/mYeUfICpjGnBjX4edBDQGCIDZAoLIl2vybfFX+B4kqqsMSIdjG+8AnB5igaTZZD40BO5Bs8K4owX4PiFsNoeILnNcGgGoFRfuXP9B8BsSHNB7WupGYQSAcrBd3BWXGdZkYhpUtlolwFSSGE0AzqvugKWPs0eIcj49kfVY2p4koLJ/2bD+Bmb5IUhIM+FuX4QvbTxQB5lB4xJN+FufME/ZG/CMmgL1U8EEeSDHCZTJqWSz/MnTxQPMoIhvmkBd9VS9Cou8ggqzpfdWewY3THiHh1XqqjxrNcITP/AJMT+Yq2+kvt4Zwaz4XOduL4Y/pKp/Cz7c5HdpjxD94oMklL1IVjYuy1l8t9GN3ug+i5TAUpUhWJLy9mJBGiGfvOH9qDrWm7cmoBCDqq/nmQd+68JV3d4RTVwKCJ2/dSs7TrNw4Kd/8AElTVxKBDk5tylyBp1lHfrNzQjmvkEBydZ0J7dp9EcgaNZRztKA/M+SPzKOTt0J7dp8ggXlfvKPId5T27T5BH5nyQB/BcjL4su/2hMTkYNJIMOBR7i4NIDXOIuA7LGAC/Ouu8r95UXC7YO8oNd7MXy72Alpex7Q4ZRVpFRrFarj+ijBkWU9ol4rYgayNahuLHNYRQNLmn3aOoHUBJFTVWA1tBTQKbymW6NQ9UD9K8UHyojzPcEetdwQB9Aj+7wSBybyjyHigBm3lL08UHyA4od5gIE7yASdn2gJ+bvBQJz7SgqTGqLbxjh33QJK0RoI62J4WVUUubUVx0vJ4lWHPzYdhDC8xW6HBdBB/ia1kC7vXAYHh1dvQd7irLVcNq7WI39YaNDW91r+4LQYowLwugYazJ1fgP6Sg3rciEwhB0/drF4R9k76FIckHyStaxvFEEqavvI+yO8qN38HemHaxuagl36zcOCAc/3jk3BLmrj5J9+s3DcEBxp3lPx7gEq5/vHyCOQM51lAx+Q06yjyPEpck6NQT5A0DSUBt2nboRt2nyCXI1nSjy7yge3afII27TtzJbc1526Ebdp25ggfledpR5DvKW3aduYI25rztzIDyFN5Qfw9UeV52lGTcO8oA+dOCPM9wSybhTeUH8B5oMM1Fc1hcxnWOHasWgyoGYON1aaVqYWM0MFrY8OZl3GppFgOMOpNAOuh2mDe4Ldn/SPNQcK7zTcEDJ7m95XmwjMCHCiPd7rIZJ2NFo9wWfzNdwXGdLOEupwXFA9+NSE0VymKbJ+7aQU/7SRgmYiuufNzgruLojv5mrW4Ag3he7G5vVQJOWHyYPWuGuKatr9UNWbFyWyILDxZhUbXQF68E9qI92sDzPeSoSbbEAnJUU4rNgBvZr8RLuJqg3wQopIOnG47DQp1+lvFVEX6D3FGT4h9ZBK1r+4mD9LcKKFvW7uTF+Zx2uAQS4DWTUp9+s3Dgom7QN1Sht9+XWfRBKuf7xybgjmvyjsSBrkv1nINgQDnG9x8gglyG6NZS8M506glW7V3lPPrzaAED8acAgZqfVHmVGt2qu8lPxpedA0BA69xu1lHll1uSGamfJqGlKujYNukoJbc1525gltzXnbmCWTceLkZN151lA9u07cwR5XnbmS25rztzI25rztzICtN152lFabvEpV05u0duZKvd2jtzIAmm4U3lJ3hcNpypVpuFTtKiTTcK7ygHf6R5qqOlGP7VhGTkmnstPXRNVTYYdwDzvVpxX2Qf4R3nOqIl8KdZEwhhE56w4OWoDqwoeyjWu3lBzmMc37RPxXt90Pss1NZ2W9wXUYuSuRcfgWBadU5yrKxdlsiDaYVfZhNYMrruN3meC2uC4dGjYtHOPtzDW5m3+Q/qXQyooAg9aSVUIP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8198" name="Picture 6" descr="http://www.west-info.eu/files/Temps.de_.travail-SI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36296" y="4970167"/>
            <a:ext cx="1907704" cy="1887833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843808" y="260648"/>
            <a:ext cx="3028779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fr-FR" sz="5400" b="1" cap="none" spc="0" dirty="0" err="1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Flexi</a:t>
            </a:r>
            <a:r>
              <a:rPr lang="fr-FR" sz="5400" b="1" cap="none" spc="0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-time</a:t>
            </a:r>
          </a:p>
        </p:txBody>
      </p:sp>
      <p:sp>
        <p:nvSpPr>
          <p:cNvPr id="6" name="Flèche vers le bas 5"/>
          <p:cNvSpPr/>
          <p:nvPr/>
        </p:nvSpPr>
        <p:spPr>
          <a:xfrm>
            <a:off x="827584" y="188640"/>
            <a:ext cx="1368152" cy="2664296"/>
          </a:xfrm>
          <a:prstGeom prst="downArrow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3851920" y="1916832"/>
            <a:ext cx="1368152" cy="3096344"/>
          </a:xfrm>
          <a:prstGeom prst="downArrow">
            <a:avLst/>
          </a:prstGeom>
          <a:effectLst>
            <a:innerShdw blurRad="63500" dist="50800" dir="10800000">
              <a:prstClr val="black">
                <a:alpha val="50000"/>
              </a:prstClr>
            </a:innerShdw>
          </a:effectLst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vers le bas 7"/>
          <p:cNvSpPr/>
          <p:nvPr/>
        </p:nvSpPr>
        <p:spPr>
          <a:xfrm>
            <a:off x="7236296" y="188640"/>
            <a:ext cx="1368152" cy="2664296"/>
          </a:xfrm>
          <a:prstGeom prst="downArrow">
            <a:avLst/>
          </a:prstGeom>
          <a:effectLst>
            <a:innerShdw blurRad="63500" dist="50800">
              <a:prstClr val="black">
                <a:alpha val="5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179512" y="2996952"/>
            <a:ext cx="2736304" cy="163121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 algn="ctr"/>
            <a:r>
              <a:rPr lang="en-US" sz="2000" dirty="0"/>
              <a:t>Working arrangements where people can change the time they start or finish work </a:t>
            </a:r>
            <a:endParaRPr lang="fr-FR" sz="2000" dirty="0"/>
          </a:p>
          <a:p>
            <a:endParaRPr lang="fr-FR" sz="2000" dirty="0"/>
          </a:p>
        </p:txBody>
      </p:sp>
      <p:sp>
        <p:nvSpPr>
          <p:cNvPr id="10" name="ZoneTexte 9"/>
          <p:cNvSpPr txBox="1"/>
          <p:nvPr/>
        </p:nvSpPr>
        <p:spPr>
          <a:xfrm>
            <a:off x="5868144" y="2996952"/>
            <a:ext cx="3275856" cy="707886"/>
          </a:xfrm>
          <a:prstGeom prst="rect">
            <a:avLst/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fr-FR" sz="2000" dirty="0" err="1"/>
              <a:t>Work</a:t>
            </a:r>
            <a:r>
              <a:rPr lang="fr-FR" sz="2000" dirty="0"/>
              <a:t>/life balance</a:t>
            </a:r>
          </a:p>
          <a:p>
            <a:endParaRPr lang="fr-FR" sz="2000" dirty="0"/>
          </a:p>
        </p:txBody>
      </p:sp>
      <p:sp>
        <p:nvSpPr>
          <p:cNvPr id="11" name="ZoneTexte 10"/>
          <p:cNvSpPr txBox="1"/>
          <p:nvPr/>
        </p:nvSpPr>
        <p:spPr>
          <a:xfrm>
            <a:off x="2699792" y="5157192"/>
            <a:ext cx="3879011" cy="95410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lvl="0"/>
            <a:r>
              <a:rPr lang="en-US" sz="2800" dirty="0"/>
              <a:t>Hot topic at the moment </a:t>
            </a:r>
            <a:endParaRPr lang="fr-FR" sz="2800" dirty="0"/>
          </a:p>
          <a:p>
            <a:endParaRPr lang="fr-FR" sz="2800" dirty="0"/>
          </a:p>
        </p:txBody>
      </p:sp>
      <p:pic>
        <p:nvPicPr>
          <p:cNvPr id="14338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292080" y="1268760"/>
            <a:ext cx="1671213" cy="1656184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èche droite 3"/>
          <p:cNvSpPr/>
          <p:nvPr/>
        </p:nvSpPr>
        <p:spPr>
          <a:xfrm>
            <a:off x="0" y="2924944"/>
            <a:ext cx="9144000" cy="115212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vers le haut 4"/>
          <p:cNvSpPr/>
          <p:nvPr/>
        </p:nvSpPr>
        <p:spPr>
          <a:xfrm>
            <a:off x="899592" y="2132856"/>
            <a:ext cx="576064" cy="1008112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3779912" y="3933056"/>
            <a:ext cx="576064" cy="100811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haut 6"/>
          <p:cNvSpPr/>
          <p:nvPr/>
        </p:nvSpPr>
        <p:spPr>
          <a:xfrm>
            <a:off x="7020272" y="1916832"/>
            <a:ext cx="720080" cy="936104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0" y="0"/>
            <a:ext cx="3419872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2003</a:t>
            </a:r>
            <a:endParaRPr lang="fr-FR" dirty="0">
              <a:solidFill>
                <a:srgbClr val="FF0000"/>
              </a:solidFill>
            </a:endParaRPr>
          </a:p>
          <a:p>
            <a:r>
              <a:rPr lang="fr-FR" sz="2000" b="1" u="sng" dirty="0"/>
              <a:t>Accessible to parents </a:t>
            </a:r>
            <a:r>
              <a:rPr lang="fr-FR" sz="2000" b="1" u="sng" dirty="0" err="1"/>
              <a:t>with</a:t>
            </a:r>
            <a:r>
              <a:rPr lang="fr-FR" sz="2000" b="1" u="sng" dirty="0"/>
              <a:t> </a:t>
            </a:r>
            <a:r>
              <a:rPr lang="fr-FR" sz="2000" b="1" dirty="0"/>
              <a:t>: </a:t>
            </a:r>
          </a:p>
          <a:p>
            <a:endParaRPr lang="fr-FR" b="1" dirty="0"/>
          </a:p>
          <a:p>
            <a:pPr>
              <a:buFontTx/>
              <a:buChar char="-"/>
            </a:pPr>
            <a:r>
              <a:rPr lang="fr-FR" b="1" dirty="0"/>
              <a:t> Young kids </a:t>
            </a:r>
            <a:r>
              <a:rPr lang="fr-FR" b="1" dirty="0" err="1"/>
              <a:t>under</a:t>
            </a:r>
            <a:r>
              <a:rPr lang="fr-FR" b="1" dirty="0"/>
              <a:t> 6</a:t>
            </a:r>
          </a:p>
          <a:p>
            <a:pPr>
              <a:buFontTx/>
              <a:buChar char="-"/>
            </a:pPr>
            <a:r>
              <a:rPr lang="fr-FR" b="1" dirty="0"/>
              <a:t> </a:t>
            </a:r>
            <a:r>
              <a:rPr lang="fr-FR" b="1" dirty="0" err="1"/>
              <a:t>Disabled</a:t>
            </a:r>
            <a:r>
              <a:rPr lang="fr-FR" b="1" dirty="0"/>
              <a:t> </a:t>
            </a:r>
            <a:r>
              <a:rPr lang="fr-FR" b="1" dirty="0" err="1"/>
              <a:t>children</a:t>
            </a:r>
            <a:endParaRPr lang="fr-FR" b="1" dirty="0"/>
          </a:p>
          <a:p>
            <a:pPr>
              <a:buFontTx/>
              <a:buChar char="-"/>
            </a:pPr>
            <a:r>
              <a:rPr lang="fr-FR" b="1" dirty="0"/>
              <a:t> </a:t>
            </a:r>
            <a:r>
              <a:rPr lang="fr-FR" b="1" dirty="0" err="1"/>
              <a:t>Carers</a:t>
            </a:r>
            <a:r>
              <a:rPr lang="fr-FR" b="1" dirty="0"/>
              <a:t> of </a:t>
            </a:r>
            <a:r>
              <a:rPr lang="fr-FR" b="1" dirty="0" err="1"/>
              <a:t>adult</a:t>
            </a:r>
            <a:r>
              <a:rPr lang="fr-FR" b="1" dirty="0"/>
              <a:t> </a:t>
            </a:r>
            <a:r>
              <a:rPr lang="fr-FR" b="1" dirty="0" err="1"/>
              <a:t>partners</a:t>
            </a:r>
            <a:r>
              <a:rPr lang="fr-FR" b="1" dirty="0"/>
              <a:t> or relatives</a:t>
            </a:r>
          </a:p>
        </p:txBody>
      </p:sp>
      <p:sp>
        <p:nvSpPr>
          <p:cNvPr id="10" name="ZoneTexte 9"/>
          <p:cNvSpPr txBox="1"/>
          <p:nvPr/>
        </p:nvSpPr>
        <p:spPr>
          <a:xfrm>
            <a:off x="2915816" y="5085184"/>
            <a:ext cx="2592288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2009 </a:t>
            </a:r>
            <a:endParaRPr lang="fr-FR" b="1" dirty="0">
              <a:solidFill>
                <a:srgbClr val="FF0000"/>
              </a:solidFill>
            </a:endParaRPr>
          </a:p>
          <a:p>
            <a:pPr algn="ctr"/>
            <a:r>
              <a:rPr lang="fr-FR" b="1" dirty="0"/>
              <a:t> More </a:t>
            </a:r>
            <a:r>
              <a:rPr lang="fr-FR" b="1" dirty="0" err="1"/>
              <a:t>accessibility</a:t>
            </a:r>
            <a:r>
              <a:rPr lang="fr-FR" b="1" dirty="0"/>
              <a:t> for parent  (</a:t>
            </a:r>
            <a:r>
              <a:rPr lang="fr-FR" b="1" dirty="0" err="1"/>
              <a:t>children</a:t>
            </a:r>
            <a:r>
              <a:rPr lang="fr-FR" b="1" dirty="0"/>
              <a:t> </a:t>
            </a:r>
            <a:r>
              <a:rPr lang="fr-FR" b="1" dirty="0" err="1"/>
              <a:t>from</a:t>
            </a:r>
            <a:r>
              <a:rPr lang="fr-FR" b="1" dirty="0"/>
              <a:t> 16 </a:t>
            </a:r>
            <a:r>
              <a:rPr lang="fr-FR" b="1" dirty="0" err="1"/>
              <a:t>years</a:t>
            </a:r>
            <a:r>
              <a:rPr lang="fr-FR" b="1" dirty="0"/>
              <a:t> </a:t>
            </a:r>
            <a:r>
              <a:rPr lang="fr-FR" b="1" dirty="0" err="1"/>
              <a:t>old</a:t>
            </a:r>
            <a:r>
              <a:rPr lang="fr-FR" b="1" dirty="0"/>
              <a:t> </a:t>
            </a:r>
            <a:r>
              <a:rPr lang="fr-FR" b="1" dirty="0" err="1"/>
              <a:t>onwards</a:t>
            </a:r>
            <a:r>
              <a:rPr lang="fr-FR" b="1" dirty="0"/>
              <a:t>)</a:t>
            </a:r>
          </a:p>
        </p:txBody>
      </p:sp>
      <p:sp>
        <p:nvSpPr>
          <p:cNvPr id="11" name="ZoneTexte 10"/>
          <p:cNvSpPr txBox="1"/>
          <p:nvPr/>
        </p:nvSpPr>
        <p:spPr>
          <a:xfrm>
            <a:off x="5940152" y="260648"/>
            <a:ext cx="2736304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rgbClr val="FF0000"/>
                </a:solidFill>
              </a:rPr>
              <a:t>2014</a:t>
            </a:r>
          </a:p>
          <a:p>
            <a:pPr algn="ctr"/>
            <a:r>
              <a:rPr lang="fr-FR" b="1" dirty="0"/>
              <a:t>Accessible to all </a:t>
            </a:r>
            <a:r>
              <a:rPr lang="fr-FR" b="1" dirty="0" err="1"/>
              <a:t>employees</a:t>
            </a:r>
            <a:r>
              <a:rPr lang="fr-FR" b="1" dirty="0"/>
              <a:t>, no </a:t>
            </a:r>
            <a:r>
              <a:rPr lang="fr-FR" b="1" dirty="0" err="1"/>
              <a:t>matter</a:t>
            </a:r>
            <a:r>
              <a:rPr lang="fr-FR" b="1" dirty="0"/>
              <a:t> </a:t>
            </a:r>
            <a:r>
              <a:rPr lang="fr-FR" b="1" dirty="0" err="1"/>
              <a:t>their</a:t>
            </a:r>
            <a:r>
              <a:rPr lang="fr-FR" b="1" dirty="0"/>
              <a:t> </a:t>
            </a:r>
            <a:r>
              <a:rPr lang="fr-FR" b="1" dirty="0" err="1"/>
              <a:t>family</a:t>
            </a:r>
            <a:r>
              <a:rPr lang="fr-FR" b="1" dirty="0"/>
              <a:t> situation</a:t>
            </a:r>
          </a:p>
        </p:txBody>
      </p:sp>
      <p:sp>
        <p:nvSpPr>
          <p:cNvPr id="12" name="ZoneTexte 11"/>
          <p:cNvSpPr txBox="1"/>
          <p:nvPr/>
        </p:nvSpPr>
        <p:spPr>
          <a:xfrm>
            <a:off x="1835696" y="3212976"/>
            <a:ext cx="489654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/>
              <a:t>Evolution </a:t>
            </a:r>
          </a:p>
        </p:txBody>
      </p:sp>
      <p:pic>
        <p:nvPicPr>
          <p:cNvPr id="614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72264" y="4929197"/>
            <a:ext cx="2571736" cy="1928803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fr-FR" sz="3100" dirty="0"/>
              <a:t>Conditions for a FLEXIBLE SCHEDULE </a:t>
            </a:r>
            <a:r>
              <a:rPr lang="fr-FR" sz="3100" dirty="0" err="1"/>
              <a:t>request</a:t>
            </a:r>
            <a:br>
              <a:rPr lang="fr-FR" dirty="0"/>
            </a:b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endParaRPr lang="fr-FR" dirty="0"/>
          </a:p>
          <a:p>
            <a:r>
              <a:rPr lang="fr-FR" b="1" dirty="0"/>
              <a:t>More </a:t>
            </a:r>
            <a:r>
              <a:rPr lang="fr-FR" b="1" dirty="0" err="1"/>
              <a:t>than</a:t>
            </a:r>
            <a:r>
              <a:rPr lang="fr-FR" b="1" dirty="0"/>
              <a:t> 26 </a:t>
            </a:r>
            <a:r>
              <a:rPr lang="fr-FR" b="1" dirty="0" err="1"/>
              <a:t>weeks</a:t>
            </a:r>
            <a:r>
              <a:rPr lang="fr-FR" b="1" dirty="0"/>
              <a:t> in the </a:t>
            </a:r>
            <a:r>
              <a:rPr lang="fr-FR" b="1" dirty="0" err="1"/>
              <a:t>company</a:t>
            </a:r>
            <a:endParaRPr lang="fr-FR" dirty="0"/>
          </a:p>
          <a:p>
            <a:pPr>
              <a:buNone/>
            </a:pPr>
            <a:endParaRPr lang="fr-FR" dirty="0"/>
          </a:p>
          <a:p>
            <a:r>
              <a:rPr lang="fr-FR" b="1" dirty="0"/>
              <a:t>date of </a:t>
            </a:r>
            <a:r>
              <a:rPr lang="fr-FR" b="1" dirty="0" err="1"/>
              <a:t>request</a:t>
            </a:r>
            <a:r>
              <a:rPr lang="fr-FR" b="1" dirty="0"/>
              <a:t> </a:t>
            </a:r>
            <a:r>
              <a:rPr lang="fr-FR" i="1" dirty="0"/>
              <a:t>/</a:t>
            </a:r>
            <a:r>
              <a:rPr lang="fr-FR" b="1" dirty="0"/>
              <a:t>date of </a:t>
            </a:r>
            <a:r>
              <a:rPr lang="fr-FR" b="1" dirty="0" err="1"/>
              <a:t>effect</a:t>
            </a:r>
            <a:r>
              <a:rPr lang="fr-FR" b="1" dirty="0"/>
              <a:t>  must </a:t>
            </a:r>
            <a:r>
              <a:rPr lang="fr-FR" b="1" dirty="0" err="1"/>
              <a:t>be</a:t>
            </a:r>
            <a:r>
              <a:rPr lang="fr-FR" b="1" dirty="0"/>
              <a:t> </a:t>
            </a:r>
            <a:r>
              <a:rPr lang="fr-FR" b="1" dirty="0" err="1"/>
              <a:t>handwritten</a:t>
            </a:r>
            <a:endParaRPr lang="fr-FR" b="1" dirty="0"/>
          </a:p>
          <a:p>
            <a:endParaRPr lang="fr-FR" dirty="0"/>
          </a:p>
          <a:p>
            <a:r>
              <a:rPr lang="fr-FR" dirty="0"/>
              <a:t> </a:t>
            </a:r>
            <a:r>
              <a:rPr lang="fr-FR" b="1" dirty="0"/>
              <a:t>Must </a:t>
            </a:r>
            <a:r>
              <a:rPr lang="fr-FR" b="1" dirty="0" err="1"/>
              <a:t>be</a:t>
            </a:r>
            <a:r>
              <a:rPr lang="fr-FR" b="1" dirty="0"/>
              <a:t> </a:t>
            </a:r>
            <a:r>
              <a:rPr lang="fr-FR" b="1" dirty="0" err="1"/>
              <a:t>implemented</a:t>
            </a:r>
            <a:r>
              <a:rPr lang="fr-FR" b="1" dirty="0"/>
              <a:t> </a:t>
            </a:r>
            <a:r>
              <a:rPr lang="fr-FR" b="1" dirty="0" err="1"/>
              <a:t>within</a:t>
            </a:r>
            <a:r>
              <a:rPr lang="fr-FR" b="1" dirty="0"/>
              <a:t> 3 </a:t>
            </a:r>
            <a:r>
              <a:rPr lang="fr-FR" b="1" dirty="0" err="1"/>
              <a:t>months</a:t>
            </a:r>
            <a:r>
              <a:rPr lang="fr-FR" dirty="0"/>
              <a:t> </a:t>
            </a:r>
            <a:r>
              <a:rPr lang="fr-FR" i="1" dirty="0"/>
              <a:t> </a:t>
            </a:r>
            <a:endParaRPr lang="fr-FR" dirty="0"/>
          </a:p>
          <a:p>
            <a:endParaRPr lang="fr-FR" dirty="0"/>
          </a:p>
          <a:p>
            <a:r>
              <a:rPr lang="fr-FR" b="1" dirty="0"/>
              <a:t>1 </a:t>
            </a:r>
            <a:r>
              <a:rPr lang="fr-FR" b="1" dirty="0" err="1"/>
              <a:t>request</a:t>
            </a:r>
            <a:r>
              <a:rPr lang="fr-FR" b="1" dirty="0"/>
              <a:t> per </a:t>
            </a:r>
            <a:r>
              <a:rPr lang="fr-FR" b="1" dirty="0" err="1"/>
              <a:t>year</a:t>
            </a:r>
            <a:r>
              <a:rPr lang="fr-FR" b="1" dirty="0"/>
              <a:t> possible</a:t>
            </a:r>
            <a:endParaRPr lang="fr-FR" dirty="0"/>
          </a:p>
        </p:txBody>
      </p:sp>
      <p:sp>
        <p:nvSpPr>
          <p:cNvPr id="5122" name="AutoShape 2" descr="data:image/jpeg;base64,/9j/4AAQSkZJRgABAQAAAQABAAD/2wCEAAkGBxQTERUUExQVFRUWFxgaFRcYFxcaGhgcHBoYGBcdGBsYHCggGhonHhgXIjEiJSkrLi4uFx8zODMsNygtLisBCgoKDg0OGhAQGy4lICQsLCwvLCwsLDQsLCwsLCwsLCwsLCwsLCwsLCwsLCwsLCwsLCwsLCwsLCwsLCwsLCwsLP/AABEIAKkBKwMBIgACEQEDEQH/xAAcAAABBAMBAAAAAAAAAAAAAAAABAUGBwIDCAH/xABKEAACAQIEAgcEBgcGBAUFAAABAgMAEQQSITEFQQYHIlFhcYETMpGhFEJiscHRI1JygpKy8CQzQ6LC4RVjs/FTc5PD0ggWF2SD/8QAGQEBAQADAQAAAAAAAAAAAAAAAAECAwQF/8QAJxEBAAICAgICAQMFAAAAAAAAAAECAxESIQQxQVEiEzJSBRRxgbH/2gAMAwEAAhEDEQA/ALxooooCiiigKKKKAoopu4vxuDDLmmkVO4bsfJRqaBxoqt+J9Z17jDw/vyH/AEr+dRzF9LsZJvOy+CWT+XX51vr4+SfhrnLWF115mHeK58h4vLOW/SM+UFmzSbAX17TU2njifrGuH9af4uyMMfydLUVztwziru2WF3zdytY7gd45kU78P6Z4tTZMQzW5PZ/5rmsqZJvaK69sb4orWbb9Lyoqs+G9Zci2GIhDDm0Zsf4W0PxFTLhnSrCzqWSVRbdW7LD0O/peui+O1PcOetot6PVFIF4xCdmPnlb8qzXikRNs3xBA+JFq1c6/bZwt9FlFFFZMRRRRQFFFFAUUUUBRRRQFFFaMTiQniaBJj+O4eGRYpZUR3F1UkAkeVLoZ1YXVgfI1zZ1ycR9pxJ05RKiepGdvmxHpUZ4V0kxWHI9jPIgH1c11/ha4q6HXtFVx1V9N5cZ+gxABkEZkDi+q5gtiDsaseoCiiigKKKKAooooCiiigKwllCqWYhVAuSTYAd5J2rDGYpIkaSRgqKLsx2AqlumHS6THOUS6YcHspzf7T/gOVbMeKck6hja8VhIulHWOSTHgttjMR/01P3n4c6gUjM7F3Znc7sxJJ9TXscNhc6Cl/C+FyTsBGpsdja5PiB3faNhXpUx0xRuXJa9rzohy23pTBhHb3UPgToPi1r1Y3AugSJZpTdu4G59WI/lA8zUphwsEC3VUUA2vpfe2pOprVfzIjqsMq4d+1MQdW7yEtnlTNrljgJt4Z2YA9+1b/wD8TH9fFfwwfdero+lC9grEWvcKbfG1qwknky9mM5r/AFitrX8GvtXBOpn06u/tSM3VjNGbxzzobbtAT53aI7UhwvR58NdWtIxNyyBrAaWBUgEHc7cxV/nFa2KOB35Sdf3b/GtMiwzCzqreDAZh6bg1njtFLRbTG8TaNbUSADTr0ewsEgIlIWUOctyV7P1Stt/vqwONdBYpLmMlW5X1+fvfG48Kr/jHBJcO2WRSR32+fcR4jbmBXXkvXyKcYtxlqx7w25TG4S7DNCllMhzW07R9edLJMKxF0kJ+dVdiOHo+uXXkwNiPIilvA+NzYQ5ZHZ4jsx1K+DeHj8a87N/TsmOu4nbvx+dS86npYWEx2JhsB2l/Ua9vQ7j+tKfsH0ijbSRWjPjqvxH42pl4bx2KRQbg38vvpwRI37q5K3tVtvWtvcJCjgi4IIOxGorKoy3D2TWF2U+B0PmDoaceEYiZs4ky3W1jlIuDfx30+db6ZeU6c9seo3EnWitZkI3B9Nf96yEg762tbKiiigKKKKDCVrAmo3Hj/blvYm6gkPNuot72T9Y+Ow+VMPXbxJ0wcMMbMr4idVOUkHIoLNtra+UHzpfxpvoPBXtoY8OFH7TAJ97fKmhzn0hxvtsVNJe+eRiD4X0+VqbwKDSvhMd5kvsDmPkvaP3Vkq0Opt7cWdBsuHKD90oT8yaveue+pOS/FQTu0Up+JU10JUlBRRRUBRRRQFFFFAUUVCOtLpCYMOIIzaWcEHvVNmPmdh691ZVrNp1CTOo2h/WD0pOLmMMR/s8Z5f4jDdvFRy+PdTLBhQiZ30HId/8AtWzgXDQQXfRF+dOXCcC2LnBt2Qez3ADcnwGmnMmvUrxxVcczN5bOjvR58U+ZhZRbcaAbi45nuX1NWpw3h0eHSy2HeTueVyf68K9wGFSCMKNNNBuSe/7RJI+NKYYSSHkAzAaAbLfe3j/Xn5+XLN57dFKREEfEcd7OIzyF4o41Jays7Wtqcqg6DvIPkK8k4lhohC7G30hkWNirEs0lggJsct7je1YdM3y8Pxh7sNN/02pp6Qr/AGXh6/8A7WC+TKfwrU2JfUc4Q7/8Qx0ftHKqmGKBjcIXE2bKDoBoNPCpHUfw/CMQmIxc4livOiCMezbsGMMELdvtDtEkabUVp4ZDKnEZESaWWAQD2wkbNlmLAx5DbskpnLKNBdNBepHJErbgHu8PLupj6N8NxUOk8sDpYn9HE6u7kgl5GZ2ud9gN+4Wp/oG+GUFnEUiyMvvoWDFDawBsbjY6HfXUVnPFHOpRxfQZgRYju8jpoR6U1cDUfT+IWAGuHv8A+lf8afZ4c2xytyYbj8x4URVvSjow2HbOnaQn+gfH7/A7x54sy5hqOdXY6CVWjdeVmB1Bv3X3Hj+N6rHj/CzhJ7gXRj8Rzv8A1zB5m3oeP5Ez+MuXLj13CFS4d4zmhYqb3K/Vbv05HxFTLg2NZowwk/P/AL028WwGWzrqjajw8DT/ANXeFw0xkjlQGQdpTdhmU2DAgHUg/wA1aPO8blHOn+2/xc/H8bHTCcQZRvfxvT70Uxpm9q/IMqD90XJ+LUwdLeBCEIYM9nbKVvex3FvnvUk6L4MQYdY7gt7zH7R3+Gg9K86lJizrveJqeqxdARajNXt63tBFNCfqsQR40nlnlA0bXyFL3NJJxzqhtbHTMCBJlPflX8qY8VxnExNleQ+Bstj8vlTzKbE0g4nCsqFG5/EHvHjUmDaM8chbGSQSyyZmw+bILAKS2W5YAansimTrM41iGwWSZtZJQABYDKoJNgPtFK9kxb4WYxSag6q3Ij86jnWhxHPJDGNkiDernN92WpHtkgtL+Giyyt9nIP3zY/K9IKdYFtEg5szMfIdkfO9ZomvU01uLRa/4co2t9W/4V0TXOXVE9uLQb6iQa/sN+VdG1JQUUUVAUUUUBRRRQeM1hc7CqB45xA43HSSDUM2WPwQaL8d/Mmrb6xeJ/R+HTuDZmARfNyFNvEAsfSqs6u+HtiJWMak+yFzew1Og3Pn8K6fGtSszMz21ZYtMdF/FlyqkCaE2zHuHj8CfSp/0O4QIohpYkC/eB9Ufj5k1DuE4QzYssw0vp3FRvbvBygX+0ast07AS185tfTTnfXwBtburPPf4hhjqTYyeRIJJsqSNEHZFJKKbXub2axy3ANu/vpHF0keRYxFErSHDJiZFLkBVYdlAcpJZjmAuAOyb91L+kzZcHOFV2JidUVEZySVKqAFBO9tdhUW4eGw7mb2UzCXAwxRqIpMwlhzqUZct0vnFi1hoTeuRvS2BoMbho3KJLDKiuqyKrAggMLq1xcXryfgGFdURsPCVi1iUxpaPn2Bbs+lMmDxi8KwGCinSVwqxxSPGhdY2y7vl1y5tLgHcVKMPiFkUMjBlOxBv/RorbRRRUBRRRQN2B4LFDNLMntM8tjIWlkYNbQdlmIFhoLDQaUsxWIEalmvYdwLE30AAUEk+VI8XxUA5Ix7RzsBsO+5/q3Mi9NU2FWBjjcZO7MukaZgsUeYBcqKLB3Ym2Z7ntWuBVDhguJx4kM0RcPE+SRGUo4OjFWDWIuCCDttrvWjj2CXEwNYHna4te2xHge/uNe9GFQ+1k9pG80riSb2bBlQlQqICP1UUDx1POnJBZmQnQ6qNOd81u/X76sTqWMxuFacHh9osmGffUrfw/oGmLheIbDYpH1BjfUd42ceoJqV8ci+j41JBoCwv66H8TTL03wfs8TmA0cBvzr08ducan5hyWjjO/pbM8SyxjXQgFWHLuIppfAyJ9oDmOfoa86DY32uDj1uUuh/d2/ylaf68u1dTMOyJ3G0fg4qQcpNj3HQ/Ol0XEA1K58Gj6soJGx5/Gk2J4WpHZ7J9SKnatplU76VqlA5H400TyyQmzjTkeXoa0txKmwoxEZufwplxblT/AFpW7FY69N6T7g0mQ3cd4aMSoQ6NfsN3Gqf6U4gPiZSPdDZF/ZTsL8lFXHisV7KOWW+kcbsPO3Z+ZFURM2tIVrAp4mXULp2VVde/3j8zTbgo80ijlcX8tzTiGvdjbtEnUd5028KyEr6rNOK4b3veffX/AA32rpCufep/BZ+JxMBpGsjmxuPdy+mriugqkoKKKKgKKKKAooooKx688ZaDDxX9+RnPki2/10k6rFaLAz4kEKipKXGl2ZFzLyvYA8juTpSPr1l/tGGXuikPxZR+FPXQxAOj72+t7S/qwU/KsI/fLOf2wduj2Eyuq/8AhxRp6kZm/CpVEQZdGvlXUaWBJ+N+yfjTHwIfpJD9sfJVp+wjEliwynQWvfbUa+tb7NNfba2IQMFLKGOyki58hua2VW3SlJYIuIZ4XeSeVDhZ1yEBjkWBdWDKyONAAb3vzNWNFfKM29hfz51rZvXUEEEAgixB2I8arDiPEcbg8fMY8LIuCRFb2q9se6MxK37Sg3GUWZQujBdKtGtc8CupVgGUixB2IO4PhViUlHuifTSDHRqyEoWZlXNcBypsfZk2v32IDW5VJah+L6vsIO3CPo7pF7NWUjKEGvbVuy40Fy2um4NjVdxdaOJwyYqE4jB4loiPo8137YJOwH95l0Gp82bek6IXbisWqWudT7qjVm77D7zsOdqbM0uI2OSPvGxHn9f0suu7jSo/1e8FZ42xWIxpxr4jKWysDCuW9lUW1tmOhsPs3F6nVAnweDWMWUeZ5nz/AC2HK1ZYrCpIuWRFdb3syhhfvsa3UVFaMHgo4gVijSNSbkIoUE7Xso30HwrzE6MjAXNyvoRf71FRnrDxohgLCeWGW1oWXMIke+jzMFKiPUXz6WBsL1JMWf0YJPNDcftC5HxNVEc6bYLOpt72V8p7jlJH8tRHrFi+lYGF4yRIuHEjcsylVZrEbkAMfSp/0gsQhGx/EfkajuHjDcMwSNqGWSP0ME4H3CstzpjEQcurfHCXCKQBcrGxtzJQA/NTUsqquovEsVxEbf4axgfxz1atYMxRRRQeML6GkU3CIW3jA8rj7qXUUDM/RqE83+I/EVDOMKicShwMYLGRA7sSOwpJA0tqeyTyqzKrTomPpPHMbiN1iPskP7AyH55jTQbOtrCDB4HKHzGd1W1rHKt3bnrqFqjH3q2f/qA4lmxUMI2ijLHzc/ko+NVJVhSvh4948wpA827I++nLJaw7Q9Afv/KkfD00HixPoo/OnEJ2tBtobPqOfLlfXegtrqM4dpiJzb6kamxG3bbfzSrXqLdWfD/Y8Nh75AZGvv2zcf5cvwqU1EFFFFAUUUUBRRRQU116rbE4VjsYpf8AKyH/AFU4dCJ3fg+ICAGJI5SNr+0F3K732ty5jxpR144DNDhpf1JWX0dCf9HzqMdBce0UMsCMQr3Zhob3GU8u6s8eC1t2hLZIiNLL6Pv238wfio/I0/YZh7SQBrnsk7aXzC2n7NQPoPijmKk3IsNT3f8AdvhU7zESKbDKQVvfW+40tto3PnWWSup0wpO2EnCUaYTPmdk/ugxusZtYlFAsGIJGY3NiQCAbUvpNxHFiGGSUgsI0ZyF3OUE2HjpTTwPjrzSIjLGRJhxOrxMWVQSAFYkC5N7htM2VtBbXUzP9FFFFRzpz0UHEYFhaaSFQ4Zsn1gN1YXsdNr3sbGxrZwvobgoMOcOmHjMZ98MoYubWu5OrG1P9FXZpFeA9BMPgvaHCtLEZHze/mA0sFytoyDXcE66EU8LjZI9J0uP/ABYwSvm6asnpmHeRTlRUGEMqsoZSGU7EG4PkRWdIpeHLmLxkxOdSV2Y/bX3WPK+/cRWufiXsVZsQAqKCWlW5QAaksN05948aDTxrBTzCSINEsMkZRiVYyDMCHsL5TodL7Hv2pXJDkjjjQaAoqgnkouNfJax4JxRMVAk8d8kgJW4sSASAbcr2v61slIaVV17ILaX3OguR4BtD31Q09LJ8qAn6oZj6Kx/AVGlm/s/DYfrplkfwBgkP+r50q6f4nNeEH31KeWbS48RTfxzjMazxCxVYYGXvuxCqL27lDD96tv6d5jcQ18671JP1KxWm4iR7olCL6NKbf5hVp1XvUpgGjwU0jizTYh39AFX7wx9asKtLYKKKKAooooEnFsaIIJZm2ijdz+6pb8KgvVLAYuHtO3vzuT5kn8yad+tAyNgTBCM0uJdIVHgxu5PcoRWue6kmBxAw+BlvbJhYiVtzKgm/qbCgo3rE4l7fiOIe9wHKqfBOyPuqMAVumckknc6msIVuwHjVU7YKP5KBt36n8KUxgE62tzup0HOx22rDCjskjmTsbb6C/doKUJg5Xjk9nHK5CEkKC/Z0UnS5sL0E24x1wtJhvY4SF8O1lVZC6sQB3DLobC1+V6Y+hvSOY8RhaeaSUMSh9o5YdoWGjGw7WWoVHEw3Uix1uCLaEa3pbw4/pY7frpb+IVUdbRPcA94rOk3Dv7taU1iCiiigKKKKCN9YnDDiOHToouyqJF84yHsPMAj1qkeAYvJIp5HT410iReudelfCDg8bLDayXzRHvRtVt5ar5rXX419TNZactflKOG4v2OJDfVa39ff/ABVZ5lVocxJ7IzAi51GoNh73lVJYXFe0jsfeXUVZHQTjntEyMe0v9f1/tWfkU+WGO3wkvFsVL9ElfDpmmEbGNDr2wNiNLm/LnUc6DcNGHxEq4cynCPGjt7WNkKz3swQMqmxXUqBZToLbCUyP7Ns5PZYgEW2PIjmfHwF9LG6sGuJv2yopDxaOdkAw7pG2YZndC4C2N7KGFyTYbi1yddqRdF8RO6ymeRJQsrJG6R+zDBLK5ILt/iB13+rRT5RXlFQ29orykXG+IjD4eWZrWjQtroLgaXPIXtRS6mjpBh539mIUidQ2aRJJGTNa2QXVGuL6kW1yjlcUdGcfJPF7WRsM6sf0Zw7s6EW1JZgNb3FraW+DvQRPq1mb/hcDSBVUJdCrFrqSTc9kWOp0F/On/DSWRpCwIbtaW00ta4NjYAD40IAxAQL7JDy0BI7raWU/Py1jnTnjIhi9klgzchyFZ0rNrahjadRtFuIY8S4ppCeylz+AqMcQxJdmY7sdPwrZPP2co56mnHoVwn6TjEBHYjOd/T3R6m3zr1Z1jp/hxRu0rW6K8P8AYYSGPmFBb9pu03zNOtFFeRM7nbuiNCiisGksL1FZ1i7gC5psbHSEkgBVHM6k+QocH2TOxuxGngOQFBrwExlmZm91Oyg8TufO331BetGY4bh06bGaVUHity5+S/Op9hYcmH8TqfOqe69+LZ3w0N/dRnbzY5Rf0T500KnkNZ4RdSe4f7fjWljSzh6XI8T92tZKcwBYDTu1U8qt3qM4eAmInsupWNSu2gzt/MvwqpQDf6/pl/GuherLAey4bDfeQGQ/vG6/5ctQRTr4sIIdN2PytVO8KX+0Qj/mx/zire6+m/RwD7Tfh+VVNwNb4qD/AM6L+daQjqrAD9GtKK04P3F8q3VAUUUUBRRRQFQfrV6NHE4b20YvNACwA3ZPrr56Zh5W51OKKtZ1O4SY25hweItYin3hvE2jkEibj3h3069Z3Q44aQ4qBf0Ehu6gf3Tk6/uE/A6d1Q3Dz16ePJF69uW1ZrK/+jfHExEYZTrzHcaXi8Xeyknsgaruez9kAbfDktUVwfjEkD54zbvHI1bPRjpfFiQFJyyc1P4d9cuXBNe49Nlb7PHF8RJ9GdsMM8hGWO1rBmOXMbnZb5iN7KRvSnhuEWGJIl91FCgnc2G58Tv61pOEtmZGIdje5NxyGo2IsNvmK2CZwbFM2l8y/kx+4mufTYVXqBHpBmxEuIxEcpwsWJGHiKlfZxspCmWRM2ZiZDa5BCgC31jUzGPjtcnKO9gV523ItvUdxHBIm9pH9JQYeWYTSRWGYtdWZVfNojMoJGUnfXXQbS2k3EscsMZkcOyi1wiPI2pA0VASd+7a9YniEdrhs2tuyC2pNhqo79K9GIcmyoV0BzPtrfYLe+2xtU0uzR0ZwaRviZkjMEMzq6owyahAHkKG3s82mhAPYud6dS5l93RAbNe4Zu8Dmo8dz4A3oXCFsjOxLKQSPq+QHdfnqfGmnpL0thwoKgh5eSDl+0eVZVrNp1CTaI7ks4/xiPCRFjYE+6osLmqc4pxNppDI5uT8qw4xxiTESF5GueQ5AdwpqeWvSw4YxxufbmvebyVKSfEnarm6DcB+i4YZh+lk7Unh3L6D53qJdWnRcuRi5h2BrCpG/wBs+HdVmyyBRcmwrl8nNynjDdipruWdeMwAuTYUkGLLXyKf2jt8OdasTgiym5ubaX/AVy6bm/D4oSEhfdXc957h4VjjNQR3G/pSLgJIzLyWwv3k3LfgPSlKTdpm5VIHk6DKANtzXjuMuU7VsjUEdnVTt4eFacXAbaCqhUlmTL4WFcy9ZuP9txKcg3VG9mvkgC/eCfWr+m4kYI5Hb3Y43c3+ypb8K5cxUxZmYm5YknzJuaLBPTngUFtbbc/HWm6JbmnrDA5eYv3AeQqqU8Pw/tZUjXIWdlUWOt2IUffXU+EgEcaIuyKFHkBYVR/VDwRp8YJmuY8P2jcAXc3CD01b90VetSUVF19HsweZ+41V/Rpb4zDj/nR/zCrM6+W1gHr8nquOiIvjsMP+cn30gdRYT3F8q3VqwvuL5VtqAooooCiiigKKKKDXiIVdWR1DKwIZSLgg6EEHcVSfTvq/fCEzYYF8Puy6lovPmyeO4599XhXhFZUvNZ3CTES5eimpXFOQQQbEbEGxFWr0u6sopryYW0Mh1KfUbyt7p8tPKqq4rwfEYV8k8bIeR5HyI0Irvx+RE+3PbHpL+BdP8RDZXtKo/W0YetTfhnWDhJLBy0TH9e1v4tqo9ZqMVgpJ0Kx8t9fhWOamPjNinLenSMPEIXAyujDQjXu1Fbbx5vaZhe2W+bS177XtXMGL6PTRCMws7Erd7AjK2lwLAaa+O1a1wuNIteX+J/zrg5Oji6cn4lBGO1IijfUi29/vpg4j1hYSP3C0p+yLD4mqLPRaZ40a7mQntKwFlHasQfQbnmNKUys0fZc9oWB89K34K0tM8vhhkiYiNJvxvp/iJrqh9kh5L73q35VEpcT3nfc07x8Fj0DSkm3LQbXO4rJ+iCPquIYDyW/pes487BTqv/GU+FmnuTDGzOcqKWPh+PIU+8N6MSZleUKVBBMetmtyJFtPKpFwnhkMIspGg1Pf+ZpTNxAcq48vn3v1XqHVj8OtffZ6bpRNksscaW0FrkAW0sNhS/ovM0wcytncG4vyBGlhyFwah0vEUHMeNa+F9KhBKG1KnRlGpIPd4g6/Ec656Zbcu2zJhrw6ha4sKPaCo7J0jjyhgHIO1xYH40i/+4pb9lARytc119OI7NMITJoxvqLC/wDQ/KtUtvrSAL3A2HqdzTVi8c0gs0bCxup1uD4bV7hYu9r33DKD8LVNhzhx4QnKwYfq9/lSqHpBGdHuh5gimn/hq3smY+WY/ja1ZYvgbLEzk3Ki4U87b3se6/OqGvrb4yicLl9mwJlZY9DyJzN8lPxrnBjVvdfHEEH0XDxgBQhlIG3a7K+vZb41UBpCt2GGtPeHhJKqouTYABzcnYWApq4emvr3E7a7CrY6nujntsQcS6gxw+52bXkO2/6o18yKKs7oRwAYLBpF9c9qU97nfXnbRfSn+iioimuvq+eDTQjQ+Iz3+8VX3QoX4hhv/NHyBNWH1/HXCf8A9f8A2/zqA9AUvxLDftn+R6sDp3D+6PKtla4PdXyFbKgKKKKAooooCiiigKKKKArTi8IkqlJEV1O4YAj51uooILxjquwktzEWhY8h2l+B1+dI+D9XLQo6tIrEtcEDlYbg7G96sairNpmNJpAn6HSDYj5/lUZ48Hw8hiI7rsCDa+u29/A94NXHTFxfonhsQ5d1YObXZWI2022vYd1ar1tMfi247Vi27KsOJjcG0ra+I+61Ns/R6CRrs7m+pGYC/wDlq0H6uMKfrS/FP/hWiXqwwx2lnHd2k0/y1prjyV7iXVbPjtGphAk6OxgDLJItu9y38163Jw0rtObdxAP5VP4OrvDgay4hvN1H3LXqdXmHDXMkzL+qWW3xC3tU/Ruv9xj+lfxe0LZEPtGP1VQkn+E1IsD0KxUurlYV8dW/hH4mrD4fwyGAWijVBzsNT5nc+tK621wxHtot5Ez6QrBdXGHXWWSSXwuFX5a/OpJw/gOGh/uoY1PeFF/idacaK2RWI9NM2mfcvCKAK9orJiCK1SYZG3UH0rbRQYqoGgFq1YzLl7Rtfsi+12IUDzJIHrW+mfpc+XByve3swJP4CH/Cg5v6yMWXx8i3uIgsS+UYyn55qi1qV42Yu7Od2Yk+ZNz860omtVTz0fwDSuqIGLOQq2tuTz8K6g6N8HXCYaOBfqjtH9Zjqx9TVZdSHRy+bGONBdYvPZm9Bp6mrgpKCiiioIp0/wChScSjQe0MUkZJR7Zh2rXDLcXGg2I2qvuA9XWJwWPhkdonjUt2kJBuUYDssL/AmrplkCgk7AUyYWMvKL8iWbzNtPRQB6mrAfIhoPIVlRRUBRRRQFFFFAUUUUBRRRQFFFFAUUUUBRRRQFFFFAUUUUBRRRQFFFFAUUUUBRRRQFJ8fg0mjeKRQyOCrKdiDuDSiigr/iPVDgJPdVoz9k6fAWpkXqRiEgP0h8nMaX+Nqtuimwk4Vw9MPCkMYskahVHlSuiigKKKKBBxSawty3PpsPU2r3hMFlzHdtTSTinvN+599OuH91fIUGyiiigKKKKD/9k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fr-FR"/>
          </a:p>
        </p:txBody>
      </p:sp>
      <p:pic>
        <p:nvPicPr>
          <p:cNvPr id="5124" name="Picture 4" descr="http://www.entrepreneurmag.co.za/wp-content/uploads/2009/10/HowToImplementFlexiTime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03168" y="4797152"/>
            <a:ext cx="3640831" cy="2060848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ZoneTexte 5"/>
          <p:cNvSpPr txBox="1"/>
          <p:nvPr/>
        </p:nvSpPr>
        <p:spPr>
          <a:xfrm>
            <a:off x="251520" y="2708920"/>
            <a:ext cx="2664295" cy="1200329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fr-RE" sz="2400" b="1" dirty="0" err="1"/>
              <a:t>Employers</a:t>
            </a:r>
            <a:r>
              <a:rPr lang="fr-RE" sz="2400" b="1" dirty="0"/>
              <a:t> </a:t>
            </a:r>
            <a:r>
              <a:rPr lang="fr-RE" sz="2400" b="1" dirty="0" err="1"/>
              <a:t>can</a:t>
            </a:r>
            <a:r>
              <a:rPr lang="fr-RE" sz="2400" b="1" dirty="0"/>
              <a:t> </a:t>
            </a:r>
            <a:r>
              <a:rPr lang="fr-RE" sz="2400" b="1" dirty="0" err="1"/>
              <a:t>turn</a:t>
            </a:r>
            <a:r>
              <a:rPr lang="fr-RE" sz="2400" b="1" dirty="0"/>
              <a:t> down </a:t>
            </a:r>
            <a:r>
              <a:rPr lang="fr-RE" sz="2400" b="1" dirty="0" err="1"/>
              <a:t>request</a:t>
            </a:r>
            <a:r>
              <a:rPr lang="fr-RE" sz="2400" b="1" dirty="0"/>
              <a:t> </a:t>
            </a:r>
            <a:r>
              <a:rPr lang="fr-RE" sz="2400" b="1" dirty="0" err="1"/>
              <a:t>when</a:t>
            </a:r>
            <a:r>
              <a:rPr lang="fr-RE" sz="2400" b="1" dirty="0"/>
              <a:t> :</a:t>
            </a:r>
            <a:endParaRPr lang="fr-FR" sz="2400" b="1" dirty="0"/>
          </a:p>
        </p:txBody>
      </p:sp>
      <p:sp>
        <p:nvSpPr>
          <p:cNvPr id="7" name="Accolade ouvrante 6"/>
          <p:cNvSpPr/>
          <p:nvPr/>
        </p:nvSpPr>
        <p:spPr>
          <a:xfrm>
            <a:off x="3419872" y="476672"/>
            <a:ext cx="864096" cy="5760640"/>
          </a:xfrm>
          <a:prstGeom prst="leftBrace">
            <a:avLst/>
          </a:prstGeom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ZoneTexte 7"/>
          <p:cNvSpPr txBox="1"/>
          <p:nvPr/>
        </p:nvSpPr>
        <p:spPr>
          <a:xfrm>
            <a:off x="4283968" y="620688"/>
            <a:ext cx="4860032" cy="5262979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fr-RE" sz="2800" dirty="0" err="1"/>
              <a:t>Can’t</a:t>
            </a:r>
            <a:r>
              <a:rPr lang="fr-RE" sz="2800" dirty="0"/>
              <a:t> </a:t>
            </a:r>
            <a:r>
              <a:rPr lang="fr-RE" sz="2800" dirty="0" err="1"/>
              <a:t>reorganize</a:t>
            </a:r>
            <a:r>
              <a:rPr lang="fr-RE" sz="2800" dirty="0"/>
              <a:t> the </a:t>
            </a:r>
            <a:r>
              <a:rPr lang="fr-RE" sz="2800" dirty="0" err="1"/>
              <a:t>workload</a:t>
            </a:r>
            <a:r>
              <a:rPr lang="fr-RE" sz="2800" dirty="0"/>
              <a:t> </a:t>
            </a:r>
            <a:r>
              <a:rPr lang="fr-RE" sz="2800" dirty="0" err="1"/>
              <a:t>among</a:t>
            </a:r>
            <a:r>
              <a:rPr lang="fr-RE" sz="2800" dirty="0"/>
              <a:t> </a:t>
            </a:r>
            <a:r>
              <a:rPr lang="fr-RE" sz="2800" dirty="0" err="1"/>
              <a:t>other</a:t>
            </a:r>
            <a:r>
              <a:rPr lang="fr-RE" sz="2800" dirty="0"/>
              <a:t> </a:t>
            </a:r>
            <a:r>
              <a:rPr lang="fr-RE" sz="2800" dirty="0" err="1"/>
              <a:t>employees</a:t>
            </a:r>
            <a:endParaRPr lang="fr-RE" sz="2800" dirty="0"/>
          </a:p>
          <a:p>
            <a:pPr>
              <a:buFont typeface="Wingdings" pitchFamily="2" charset="2"/>
              <a:buChar char="Ø"/>
            </a:pPr>
            <a:endParaRPr lang="fr-RE" sz="2800" dirty="0"/>
          </a:p>
          <a:p>
            <a:pPr>
              <a:buFont typeface="Wingdings" pitchFamily="2" charset="2"/>
              <a:buChar char="Ø"/>
            </a:pPr>
            <a:r>
              <a:rPr lang="fr-RE" sz="2800" dirty="0"/>
              <a:t> Can’t </a:t>
            </a:r>
            <a:r>
              <a:rPr lang="fr-RE" sz="2800" dirty="0" err="1"/>
              <a:t>recruit</a:t>
            </a:r>
            <a:r>
              <a:rPr lang="fr-RE" sz="2800" dirty="0"/>
              <a:t> new staff to </a:t>
            </a:r>
            <a:r>
              <a:rPr lang="fr-RE" sz="2800" dirty="0" err="1"/>
              <a:t>cover</a:t>
            </a:r>
            <a:r>
              <a:rPr lang="fr-RE" sz="2800" dirty="0"/>
              <a:t> the </a:t>
            </a:r>
            <a:r>
              <a:rPr lang="fr-RE" sz="2800" dirty="0" err="1"/>
              <a:t>work</a:t>
            </a:r>
            <a:endParaRPr lang="fr-FR" sz="2800" dirty="0"/>
          </a:p>
          <a:p>
            <a:pPr>
              <a:buFont typeface="Wingdings" pitchFamily="2" charset="2"/>
              <a:buChar char="Ø"/>
            </a:pPr>
            <a:endParaRPr lang="fr-RE" sz="2800" dirty="0"/>
          </a:p>
          <a:p>
            <a:pPr>
              <a:buFont typeface="Wingdings" pitchFamily="2" charset="2"/>
              <a:buChar char="Ø"/>
            </a:pPr>
            <a:r>
              <a:rPr lang="fr-RE" sz="2800" dirty="0"/>
              <a:t> </a:t>
            </a:r>
            <a:r>
              <a:rPr lang="fr-RE" sz="2800" dirty="0" err="1"/>
              <a:t>Creates</a:t>
            </a:r>
            <a:r>
              <a:rPr lang="fr-RE" sz="2800" dirty="0"/>
              <a:t> </a:t>
            </a:r>
            <a:r>
              <a:rPr lang="fr-RE" sz="2800" dirty="0" err="1"/>
              <a:t>cost</a:t>
            </a:r>
            <a:r>
              <a:rPr lang="fr-RE" sz="2800" dirty="0"/>
              <a:t> </a:t>
            </a:r>
            <a:r>
              <a:rPr lang="fr-RE" sz="2800" dirty="0" err="1"/>
              <a:t>burden</a:t>
            </a:r>
            <a:endParaRPr lang="fr-RE" sz="2800" dirty="0"/>
          </a:p>
          <a:p>
            <a:pPr>
              <a:buFont typeface="Wingdings" pitchFamily="2" charset="2"/>
              <a:buChar char="Ø"/>
            </a:pPr>
            <a:endParaRPr lang="fr-RE" sz="2800" dirty="0"/>
          </a:p>
          <a:p>
            <a:pPr>
              <a:buFont typeface="Wingdings" pitchFamily="2" charset="2"/>
              <a:buChar char="Ø"/>
            </a:pPr>
            <a:r>
              <a:rPr lang="fr-RE" sz="2800" dirty="0"/>
              <a:t>Has a </a:t>
            </a:r>
            <a:r>
              <a:rPr lang="fr-RE" sz="2800" dirty="0" err="1"/>
              <a:t>detrimental</a:t>
            </a:r>
            <a:r>
              <a:rPr lang="fr-RE" sz="2800" dirty="0"/>
              <a:t> </a:t>
            </a:r>
            <a:r>
              <a:rPr lang="fr-RE" sz="2800" dirty="0" err="1"/>
              <a:t>effect</a:t>
            </a:r>
            <a:r>
              <a:rPr lang="fr-RE" sz="2800" dirty="0"/>
              <a:t> on </a:t>
            </a:r>
            <a:r>
              <a:rPr lang="fr-RE" sz="2800" dirty="0" err="1"/>
              <a:t>their</a:t>
            </a:r>
            <a:r>
              <a:rPr lang="fr-RE" sz="2800" dirty="0"/>
              <a:t> </a:t>
            </a:r>
            <a:r>
              <a:rPr lang="fr-RE" sz="2800" dirty="0" err="1"/>
              <a:t>ability</a:t>
            </a:r>
            <a:r>
              <a:rPr lang="fr-RE" sz="2800" dirty="0"/>
              <a:t> to </a:t>
            </a:r>
            <a:r>
              <a:rPr lang="fr-RE" sz="2800" dirty="0" err="1"/>
              <a:t>meet</a:t>
            </a:r>
            <a:r>
              <a:rPr lang="fr-RE" sz="2800" dirty="0"/>
              <a:t> </a:t>
            </a:r>
            <a:r>
              <a:rPr lang="fr-RE" sz="2800" dirty="0" err="1"/>
              <a:t>customer</a:t>
            </a:r>
            <a:r>
              <a:rPr lang="fr-RE" sz="2800" dirty="0"/>
              <a:t> </a:t>
            </a:r>
            <a:r>
              <a:rPr lang="fr-RE" sz="2800" dirty="0" err="1"/>
              <a:t>demand</a:t>
            </a:r>
            <a:r>
              <a:rPr lang="fr-RE" sz="2800" dirty="0"/>
              <a:t>. </a:t>
            </a:r>
          </a:p>
        </p:txBody>
      </p:sp>
      <p:pic>
        <p:nvPicPr>
          <p:cNvPr id="11266" name="Picture 2" descr="Afficher l'image d'origin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-1" y="4509120"/>
            <a:ext cx="3458073" cy="2348880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/>
              <a:t>	CONDITIONS TO IMPLEMENT FLEXIBLE 		WORKING</a:t>
            </a:r>
            <a:br>
              <a:rPr lang="en-US" dirty="0"/>
            </a:br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76056" y="2420888"/>
            <a:ext cx="3189351" cy="316835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5148064" y="2636912"/>
            <a:ext cx="324036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/>
              <a:t>FOR THE EMPLOYEE</a:t>
            </a:r>
          </a:p>
          <a:p>
            <a:endParaRPr lang="fr-FR" b="1" u="sng" dirty="0"/>
          </a:p>
          <a:p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the request should be made in writing with :</a:t>
            </a:r>
          </a:p>
          <a:p>
            <a:r>
              <a:rPr lang="en-US" dirty="0"/>
              <a:t> </a:t>
            </a:r>
          </a:p>
          <a:p>
            <a:r>
              <a:rPr lang="fr-FR" dirty="0"/>
              <a:t>     - date of the </a:t>
            </a:r>
            <a:r>
              <a:rPr lang="fr-FR" dirty="0" err="1"/>
              <a:t>request</a:t>
            </a:r>
            <a:r>
              <a:rPr lang="fr-FR" dirty="0"/>
              <a:t> </a:t>
            </a:r>
          </a:p>
          <a:p>
            <a:r>
              <a:rPr lang="fr-FR" dirty="0"/>
              <a:t> </a:t>
            </a:r>
          </a:p>
          <a:p>
            <a:r>
              <a:rPr lang="en-US" dirty="0"/>
              <a:t>      - date of implementation</a:t>
            </a:r>
          </a:p>
          <a:p>
            <a:endParaRPr lang="en-US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1484784"/>
            <a:ext cx="3382963" cy="47525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395536" y="1700808"/>
            <a:ext cx="338437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b="1" u="sng" dirty="0"/>
              <a:t>FOR THE EMPLOYER</a:t>
            </a:r>
          </a:p>
          <a:p>
            <a:endParaRPr lang="fr-FR" dirty="0"/>
          </a:p>
          <a:p>
            <a:endParaRPr lang="fr-FR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treat each request objectively with a flexible clear working policy 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set up a meeting within 28 days to discuss with the employee about the conditions of the flexible working</a:t>
            </a:r>
          </a:p>
          <a:p>
            <a:endParaRPr lang="en-US" dirty="0"/>
          </a:p>
          <a:p>
            <a:pPr>
              <a:buFont typeface="Wingdings" pitchFamily="2" charset="2"/>
              <a:buChar char="Ø"/>
            </a:pPr>
            <a:r>
              <a:rPr lang="en-US" dirty="0"/>
              <a:t> the arrangement has to be in writing in the employee’s contract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err="1"/>
              <a:t>vocabulary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51520" y="1196752"/>
            <a:ext cx="8686800" cy="5303838"/>
          </a:xfrm>
        </p:spPr>
        <p:txBody>
          <a:bodyPr>
            <a:normAutofit/>
          </a:bodyPr>
          <a:lstStyle/>
          <a:p>
            <a:r>
              <a:rPr lang="fr-FR" sz="2800" b="1" u="sng" dirty="0"/>
              <a:t>Hot </a:t>
            </a:r>
            <a:r>
              <a:rPr lang="fr-FR" sz="2800" b="1" u="sng" dirty="0" err="1"/>
              <a:t>topic</a:t>
            </a:r>
            <a:r>
              <a:rPr lang="fr-FR" sz="2800" b="1" u="sng" dirty="0"/>
              <a:t> </a:t>
            </a:r>
            <a:r>
              <a:rPr lang="fr-FR" sz="2800" dirty="0"/>
              <a:t>: sujet chaud/ brûlant</a:t>
            </a:r>
          </a:p>
          <a:p>
            <a:r>
              <a:rPr lang="fr-RE" sz="2800" b="1" u="sng" dirty="0"/>
              <a:t>a </a:t>
            </a:r>
            <a:r>
              <a:rPr lang="fr-RE" sz="2800" b="1" u="sng" dirty="0" err="1"/>
              <a:t>detrimental</a:t>
            </a:r>
            <a:r>
              <a:rPr lang="fr-RE" sz="2800" b="1" u="sng" dirty="0"/>
              <a:t> </a:t>
            </a:r>
            <a:r>
              <a:rPr lang="fr-RE" sz="2800" b="1" u="sng" dirty="0" err="1"/>
              <a:t>effect</a:t>
            </a:r>
            <a:r>
              <a:rPr lang="fr-RE" sz="2800" dirty="0"/>
              <a:t>: un effet néfaste</a:t>
            </a:r>
          </a:p>
          <a:p>
            <a:r>
              <a:rPr lang="fr-RE" sz="2800" b="1" u="sng" dirty="0" err="1"/>
              <a:t>Implement</a:t>
            </a:r>
            <a:r>
              <a:rPr lang="fr-RE" sz="2800" b="1" dirty="0"/>
              <a:t> </a:t>
            </a:r>
            <a:r>
              <a:rPr lang="fr-RE" sz="2800" dirty="0"/>
              <a:t>: Mettre en application</a:t>
            </a:r>
          </a:p>
          <a:p>
            <a:r>
              <a:rPr lang="fr-RE" sz="2800" b="1" u="sng" dirty="0"/>
              <a:t>Flexible </a:t>
            </a:r>
            <a:r>
              <a:rPr lang="fr-RE" sz="2800" b="1" u="sng" dirty="0" err="1"/>
              <a:t>working</a:t>
            </a:r>
            <a:r>
              <a:rPr lang="fr-RE" sz="2800" b="1" u="sng" dirty="0"/>
              <a:t> </a:t>
            </a:r>
            <a:r>
              <a:rPr lang="fr-RE" sz="2800" dirty="0"/>
              <a:t>: Travail flexible</a:t>
            </a:r>
          </a:p>
          <a:p>
            <a:r>
              <a:rPr lang="fr-FR" sz="2800" b="1" u="sng" dirty="0"/>
              <a:t>Arrangement </a:t>
            </a:r>
            <a:r>
              <a:rPr lang="fr-FR" sz="2800" dirty="0"/>
              <a:t>: un compromis</a:t>
            </a:r>
          </a:p>
          <a:p>
            <a:r>
              <a:rPr lang="fr-FR" sz="2800" b="1" u="sng" dirty="0" err="1"/>
              <a:t>Workload</a:t>
            </a:r>
            <a:r>
              <a:rPr lang="fr-FR" sz="2800" b="1" u="sng" dirty="0"/>
              <a:t> </a:t>
            </a:r>
            <a:r>
              <a:rPr lang="fr-FR" sz="2800" dirty="0"/>
              <a:t>: Charge de travail</a:t>
            </a:r>
          </a:p>
          <a:p>
            <a:r>
              <a:rPr lang="fr-FR" sz="2800" b="1" u="sng" dirty="0" err="1"/>
              <a:t>Cost</a:t>
            </a:r>
            <a:r>
              <a:rPr lang="fr-FR" sz="2800" b="1" u="sng" dirty="0"/>
              <a:t> </a:t>
            </a:r>
            <a:r>
              <a:rPr lang="fr-FR" sz="2800" b="1" u="sng" dirty="0" err="1"/>
              <a:t>burden</a:t>
            </a:r>
            <a:r>
              <a:rPr lang="fr-FR" sz="2800" b="1" u="sng" dirty="0"/>
              <a:t> </a:t>
            </a:r>
            <a:r>
              <a:rPr lang="fr-FR" sz="2800" dirty="0"/>
              <a:t>: Coût supplémentaire</a:t>
            </a:r>
          </a:p>
          <a:p>
            <a:r>
              <a:rPr lang="fr-FR" sz="2800" b="1" u="sng" dirty="0" err="1"/>
              <a:t>Working</a:t>
            </a:r>
            <a:r>
              <a:rPr lang="fr-FR" sz="2800" b="1" u="sng" dirty="0"/>
              <a:t> </a:t>
            </a:r>
            <a:r>
              <a:rPr lang="fr-FR" sz="2800" b="1" u="sng" dirty="0" err="1"/>
              <a:t>policy</a:t>
            </a:r>
            <a:r>
              <a:rPr lang="fr-FR" sz="2800" b="1" u="sng" dirty="0"/>
              <a:t> </a:t>
            </a:r>
            <a:r>
              <a:rPr lang="fr-FR" sz="2800" dirty="0"/>
              <a:t>: Politique de travail</a:t>
            </a:r>
          </a:p>
          <a:p>
            <a:r>
              <a:rPr lang="fr-FR" sz="2800" b="1" u="sng" dirty="0"/>
              <a:t>job sharing </a:t>
            </a:r>
            <a:r>
              <a:rPr lang="fr-FR" sz="2800" dirty="0"/>
              <a:t>: partage de poste</a:t>
            </a:r>
          </a:p>
          <a:p>
            <a:r>
              <a:rPr lang="en-US" sz="2800" b="1" u="sng" dirty="0"/>
              <a:t>Part time worker </a:t>
            </a:r>
            <a:r>
              <a:rPr lang="en-US" sz="2800" dirty="0"/>
              <a:t>: </a:t>
            </a:r>
            <a:r>
              <a:rPr lang="en-US" sz="2800" dirty="0" err="1"/>
              <a:t>salarié</a:t>
            </a:r>
            <a:r>
              <a:rPr lang="en-US" sz="2800" dirty="0"/>
              <a:t> a temps </a:t>
            </a:r>
            <a:r>
              <a:rPr lang="en-US" sz="2800" dirty="0" err="1"/>
              <a:t>partiel</a:t>
            </a:r>
            <a:endParaRPr lang="fr-FR" sz="2800" dirty="0"/>
          </a:p>
          <a:p>
            <a:endParaRPr lang="fr-FR" sz="2800" dirty="0"/>
          </a:p>
        </p:txBody>
      </p:sp>
      <p:pic>
        <p:nvPicPr>
          <p:cNvPr id="2050" name="Picture 2" descr="Afficher l'image d'origine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715140" y="2285992"/>
            <a:ext cx="2286016" cy="1978653"/>
          </a:xfrm>
          <a:prstGeom prst="rect">
            <a:avLst/>
          </a:prstGeom>
          <a:noFill/>
          <a:effectLst>
            <a:softEdge rad="317500"/>
          </a:effec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Auteurs – BTS AM1 – </a:t>
            </a:r>
            <a:r>
              <a:rPr lang="fr-FR"/>
              <a:t>2016 – Lycée A.R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Lambert  Clara </a:t>
            </a:r>
          </a:p>
          <a:p>
            <a:r>
              <a:rPr lang="fr-FR" dirty="0"/>
              <a:t>Payet Olivier </a:t>
            </a:r>
          </a:p>
          <a:p>
            <a:r>
              <a:rPr lang="fr-FR" dirty="0"/>
              <a:t>Vitry Ludivine </a:t>
            </a:r>
          </a:p>
          <a:p>
            <a:r>
              <a:rPr lang="fr-FR" dirty="0"/>
              <a:t>Vitry Adeline </a:t>
            </a:r>
          </a:p>
          <a:p>
            <a:r>
              <a:rPr lang="fr-FR" dirty="0"/>
              <a:t>Mussard Alison </a:t>
            </a:r>
          </a:p>
        </p:txBody>
      </p:sp>
      <p:pic>
        <p:nvPicPr>
          <p:cNvPr id="1026" name="Picture 2" descr="http://www.referenceforbusiness.com/photos/flexible-work-arrangements-340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43500" y="4181475"/>
            <a:ext cx="4000500" cy="2676525"/>
          </a:xfrm>
          <a:prstGeom prst="rect">
            <a:avLst/>
          </a:prstGeom>
          <a:noFill/>
          <a:effectLst>
            <a:softEdge rad="635000"/>
          </a:effectLst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130</TotalTime>
  <Words>335</Words>
  <Application>Microsoft Office PowerPoint</Application>
  <PresentationFormat>Affichage à l'écran (4:3)</PresentationFormat>
  <Paragraphs>72</Paragraphs>
  <Slides>9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9</vt:i4>
      </vt:variant>
    </vt:vector>
  </HeadingPairs>
  <TitlesOfParts>
    <vt:vector size="14" baseType="lpstr">
      <vt:lpstr>Franklin Gothic Book</vt:lpstr>
      <vt:lpstr>Franklin Gothic Medium</vt:lpstr>
      <vt:lpstr>Wingdings</vt:lpstr>
      <vt:lpstr>Wingdings 2</vt:lpstr>
      <vt:lpstr>Promenade</vt:lpstr>
      <vt:lpstr>Présentation PowerPoint</vt:lpstr>
      <vt:lpstr>Definition</vt:lpstr>
      <vt:lpstr>Présentation PowerPoint</vt:lpstr>
      <vt:lpstr>Présentation PowerPoint</vt:lpstr>
      <vt:lpstr>Conditions for a FLEXIBLE SCHEDULE request </vt:lpstr>
      <vt:lpstr>Présentation PowerPoint</vt:lpstr>
      <vt:lpstr> CONDITIONS TO IMPLEMENT FLEXIBLE   WORKING </vt:lpstr>
      <vt:lpstr>vocabulary</vt:lpstr>
      <vt:lpstr>Auteurs – BTS AM1 – 2016 – Lycée A.R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Ludivine Vitry</dc:creator>
  <cp:lastModifiedBy>utilisateur</cp:lastModifiedBy>
  <cp:revision>47</cp:revision>
  <dcterms:created xsi:type="dcterms:W3CDTF">2016-04-14T14:23:26Z</dcterms:created>
  <dcterms:modified xsi:type="dcterms:W3CDTF">2016-04-23T11:41:12Z</dcterms:modified>
</cp:coreProperties>
</file>