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4" r:id="rId18"/>
    <p:sldId id="275" r:id="rId19"/>
    <p:sldId id="276" r:id="rId20"/>
    <p:sldId id="277" r:id="rId21"/>
    <p:sldId id="278" r:id="rId22"/>
    <p:sldId id="279" r:id="rId23"/>
    <p:sldId id="280" r:id="rId24"/>
    <p:sldId id="282" r:id="rId25"/>
    <p:sldId id="283"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6" d="100"/>
          <a:sy n="86"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EC7E32-26D6-4891-A9E2-DD0DBD34B8FE}" type="datetimeFigureOut">
              <a:rPr lang="fr-FR" smtClean="0"/>
              <a:pPr/>
              <a:t>26/08/2015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7C9FD5-C4A3-4AAA-B7B4-1D4B36F42A1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AF7C9FD5-C4A3-4AAA-B7B4-1D4B36F42A14}"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7F85BE68-B730-46FA-9148-5B49D73284D7}" type="datetimeFigureOut">
              <a:rPr lang="fr-FR" smtClean="0"/>
              <a:pPr/>
              <a:t>26/08/2015</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E45897AA-C253-4F18-93D0-780635007230}"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85BE68-B730-46FA-9148-5B49D73284D7}" type="datetimeFigureOut">
              <a:rPr lang="fr-FR" smtClean="0"/>
              <a:pPr/>
              <a:t>26/08/2015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5897AA-C253-4F18-93D0-78063500723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85BE68-B730-46FA-9148-5B49D73284D7}" type="datetimeFigureOut">
              <a:rPr lang="fr-FR" smtClean="0"/>
              <a:pPr/>
              <a:t>26/08/2015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5897AA-C253-4F18-93D0-78063500723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85BE68-B730-46FA-9148-5B49D73284D7}" type="datetimeFigureOut">
              <a:rPr lang="fr-FR" smtClean="0"/>
              <a:pPr/>
              <a:t>26/08/2015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5897AA-C253-4F18-93D0-78063500723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7F85BE68-B730-46FA-9148-5B49D73284D7}" type="datetimeFigureOut">
              <a:rPr lang="fr-FR" smtClean="0"/>
              <a:pPr/>
              <a:t>26/08/2015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E45897AA-C253-4F18-93D0-78063500723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F85BE68-B730-46FA-9148-5B49D73284D7}" type="datetimeFigureOut">
              <a:rPr lang="fr-FR" smtClean="0"/>
              <a:pPr/>
              <a:t>26/08/2015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5897AA-C253-4F18-93D0-78063500723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7F85BE68-B730-46FA-9148-5B49D73284D7}" type="datetimeFigureOut">
              <a:rPr lang="fr-FR" smtClean="0"/>
              <a:pPr/>
              <a:t>26/08/2015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45897AA-C253-4F18-93D0-78063500723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7F85BE68-B730-46FA-9148-5B49D73284D7}" type="datetimeFigureOut">
              <a:rPr lang="fr-FR" smtClean="0"/>
              <a:pPr/>
              <a:t>26/08/2015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45897AA-C253-4F18-93D0-78063500723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F85BE68-B730-46FA-9148-5B49D73284D7}" type="datetimeFigureOut">
              <a:rPr lang="fr-FR" smtClean="0"/>
              <a:pPr/>
              <a:t>26/08/2015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45897AA-C253-4F18-93D0-78063500723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F85BE68-B730-46FA-9148-5B49D73284D7}" type="datetimeFigureOut">
              <a:rPr lang="fr-FR" smtClean="0"/>
              <a:pPr/>
              <a:t>26/08/2015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5897AA-C253-4F18-93D0-78063500723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7F85BE68-B730-46FA-9148-5B49D73284D7}" type="datetimeFigureOut">
              <a:rPr lang="fr-FR" smtClean="0"/>
              <a:pPr/>
              <a:t>26/08/2015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5897AA-C253-4F18-93D0-78063500723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F85BE68-B730-46FA-9148-5B49D73284D7}" type="datetimeFigureOut">
              <a:rPr lang="fr-FR" smtClean="0"/>
              <a:pPr/>
              <a:t>26/08/2015</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45897AA-C253-4F18-93D0-780635007230}"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ENGLISH TENSES FOR DUMMIES</a:t>
            </a:r>
            <a:endParaRPr lang="fr-FR" dirty="0"/>
          </a:p>
        </p:txBody>
      </p:sp>
      <p:sp>
        <p:nvSpPr>
          <p:cNvPr id="3" name="Sous-titre 2"/>
          <p:cNvSpPr>
            <a:spLocks noGrp="1"/>
          </p:cNvSpPr>
          <p:nvPr>
            <p:ph type="subTitle" idx="1"/>
          </p:nvPr>
        </p:nvSpPr>
        <p:spPr/>
        <p:txBody>
          <a:bodyPr/>
          <a:lstStyle/>
          <a:p>
            <a:endParaRPr lang="fr-FR"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THE SIMPLE PROGRESSIVE/CONTINUOUS</a:t>
            </a:r>
            <a:endParaRPr lang="fr-FR" dirty="0"/>
          </a:p>
        </p:txBody>
      </p:sp>
      <p:sp>
        <p:nvSpPr>
          <p:cNvPr id="3" name="Espace réservé du contenu 2"/>
          <p:cNvSpPr>
            <a:spLocks noGrp="1"/>
          </p:cNvSpPr>
          <p:nvPr>
            <p:ph idx="1"/>
          </p:nvPr>
        </p:nvSpPr>
        <p:spPr>
          <a:xfrm>
            <a:off x="0" y="1600200"/>
            <a:ext cx="9144000" cy="4709160"/>
          </a:xfrm>
        </p:spPr>
        <p:txBody>
          <a:bodyPr numCol="3">
            <a:normAutofit/>
          </a:bodyPr>
          <a:lstStyle/>
          <a:p>
            <a:r>
              <a:rPr lang="fr-FR" sz="1600" b="1" dirty="0" smtClean="0"/>
              <a:t>I </a:t>
            </a:r>
            <a:r>
              <a:rPr lang="fr-FR" sz="1600" b="1" dirty="0" err="1" smtClean="0">
                <a:solidFill>
                  <a:srgbClr val="92D050"/>
                </a:solidFill>
              </a:rPr>
              <a:t>am</a:t>
            </a:r>
            <a:r>
              <a:rPr lang="fr-FR" sz="1600" b="1" dirty="0" smtClean="0"/>
              <a:t> </a:t>
            </a:r>
            <a:r>
              <a:rPr lang="fr-FR" sz="1600" b="1" dirty="0" err="1" smtClean="0"/>
              <a:t>work</a:t>
            </a:r>
            <a:r>
              <a:rPr lang="fr-FR" sz="1600" b="1" dirty="0" err="1" smtClean="0">
                <a:solidFill>
                  <a:srgbClr val="FF0000"/>
                </a:solidFill>
              </a:rPr>
              <a:t>ing</a:t>
            </a:r>
            <a:endParaRPr lang="fr-FR" sz="1600" b="1" dirty="0" smtClean="0">
              <a:solidFill>
                <a:srgbClr val="FF0000"/>
              </a:solidFill>
            </a:endParaRPr>
          </a:p>
          <a:p>
            <a:r>
              <a:rPr lang="fr-FR" sz="1600" b="1" dirty="0" smtClean="0"/>
              <a:t>You </a:t>
            </a:r>
            <a:r>
              <a:rPr lang="fr-FR" sz="1600" b="1" dirty="0" smtClean="0">
                <a:solidFill>
                  <a:srgbClr val="92D050"/>
                </a:solidFill>
              </a:rPr>
              <a:t>are</a:t>
            </a:r>
            <a:r>
              <a:rPr lang="fr-FR" sz="1600" b="1" dirty="0" smtClean="0"/>
              <a:t> </a:t>
            </a:r>
            <a:r>
              <a:rPr lang="fr-FR" sz="1600" b="1" dirty="0" err="1" smtClean="0"/>
              <a:t>work</a:t>
            </a:r>
            <a:r>
              <a:rPr lang="fr-FR" sz="1600" b="1" dirty="0" err="1" smtClean="0">
                <a:solidFill>
                  <a:srgbClr val="FF0000"/>
                </a:solidFill>
              </a:rPr>
              <a:t>ing</a:t>
            </a:r>
            <a:endParaRPr lang="fr-FR" sz="1600" b="1" dirty="0" smtClean="0">
              <a:solidFill>
                <a:srgbClr val="FF0000"/>
              </a:solidFill>
            </a:endParaRPr>
          </a:p>
          <a:p>
            <a:r>
              <a:rPr lang="fr-FR" sz="1600" b="1" dirty="0" smtClean="0"/>
              <a:t>He/</a:t>
            </a:r>
            <a:r>
              <a:rPr lang="fr-FR" sz="1600" b="1" dirty="0" err="1" smtClean="0"/>
              <a:t>She</a:t>
            </a:r>
            <a:r>
              <a:rPr lang="fr-FR" sz="1600" b="1" dirty="0" smtClean="0"/>
              <a:t> /It </a:t>
            </a:r>
            <a:r>
              <a:rPr lang="fr-FR" sz="1600" b="1" dirty="0" err="1" smtClean="0">
                <a:solidFill>
                  <a:srgbClr val="92D050"/>
                </a:solidFill>
              </a:rPr>
              <a:t>is</a:t>
            </a:r>
            <a:r>
              <a:rPr lang="fr-FR" sz="1600" b="1" dirty="0" smtClean="0"/>
              <a:t> </a:t>
            </a:r>
            <a:r>
              <a:rPr lang="fr-FR" sz="1600" b="1" dirty="0" err="1" smtClean="0"/>
              <a:t>work</a:t>
            </a:r>
            <a:r>
              <a:rPr lang="fr-FR" sz="1600" b="1" dirty="0" err="1" smtClean="0">
                <a:solidFill>
                  <a:srgbClr val="FF0000"/>
                </a:solidFill>
              </a:rPr>
              <a:t>ing</a:t>
            </a:r>
            <a:endParaRPr lang="fr-FR" sz="1600" b="1" dirty="0" smtClean="0">
              <a:solidFill>
                <a:srgbClr val="FF0000"/>
              </a:solidFill>
            </a:endParaRPr>
          </a:p>
          <a:p>
            <a:r>
              <a:rPr lang="fr-FR" sz="1600" b="1" dirty="0" err="1" smtClean="0"/>
              <a:t>We</a:t>
            </a:r>
            <a:r>
              <a:rPr lang="fr-FR" sz="1600" b="1" dirty="0" smtClean="0"/>
              <a:t> </a:t>
            </a:r>
            <a:r>
              <a:rPr lang="fr-FR" sz="1600" b="1" dirty="0" smtClean="0">
                <a:solidFill>
                  <a:srgbClr val="92D050"/>
                </a:solidFill>
              </a:rPr>
              <a:t>are</a:t>
            </a:r>
            <a:r>
              <a:rPr lang="fr-FR" sz="1600" b="1" dirty="0" smtClean="0"/>
              <a:t> </a:t>
            </a:r>
            <a:r>
              <a:rPr lang="fr-FR" sz="1600" b="1" dirty="0" err="1" smtClean="0"/>
              <a:t>work</a:t>
            </a:r>
            <a:r>
              <a:rPr lang="fr-FR" sz="1600" b="1" dirty="0" err="1" smtClean="0">
                <a:solidFill>
                  <a:srgbClr val="FF0000"/>
                </a:solidFill>
              </a:rPr>
              <a:t>ing</a:t>
            </a:r>
            <a:r>
              <a:rPr lang="fr-FR" sz="1600" b="1" dirty="0" smtClean="0">
                <a:solidFill>
                  <a:srgbClr val="FF0000"/>
                </a:solidFill>
              </a:rPr>
              <a:t> </a:t>
            </a:r>
          </a:p>
          <a:p>
            <a:r>
              <a:rPr lang="fr-FR" sz="1600" b="1" dirty="0" smtClean="0"/>
              <a:t>You </a:t>
            </a:r>
            <a:r>
              <a:rPr lang="fr-FR" sz="1600" b="1" dirty="0" smtClean="0">
                <a:solidFill>
                  <a:srgbClr val="92D050"/>
                </a:solidFill>
              </a:rPr>
              <a:t>are</a:t>
            </a:r>
            <a:r>
              <a:rPr lang="fr-FR" sz="1600" b="1" dirty="0" smtClean="0"/>
              <a:t> </a:t>
            </a:r>
            <a:r>
              <a:rPr lang="fr-FR" sz="1600" b="1" dirty="0" err="1" smtClean="0"/>
              <a:t>work</a:t>
            </a:r>
            <a:r>
              <a:rPr lang="fr-FR" sz="1600" b="1" dirty="0" err="1" smtClean="0">
                <a:solidFill>
                  <a:srgbClr val="FF0000"/>
                </a:solidFill>
              </a:rPr>
              <a:t>ing</a:t>
            </a:r>
            <a:endParaRPr lang="fr-FR" sz="1600" b="1" dirty="0" smtClean="0">
              <a:solidFill>
                <a:srgbClr val="FF0000"/>
              </a:solidFill>
            </a:endParaRPr>
          </a:p>
          <a:p>
            <a:r>
              <a:rPr lang="fr-FR" sz="1600" b="1" dirty="0" err="1" smtClean="0"/>
              <a:t>They</a:t>
            </a:r>
            <a:r>
              <a:rPr lang="fr-FR" sz="1600" b="1" dirty="0" smtClean="0"/>
              <a:t> </a:t>
            </a:r>
            <a:r>
              <a:rPr lang="fr-FR" sz="1600" b="1" dirty="0" smtClean="0">
                <a:solidFill>
                  <a:srgbClr val="92D050"/>
                </a:solidFill>
              </a:rPr>
              <a:t>are</a:t>
            </a:r>
            <a:r>
              <a:rPr lang="fr-FR" sz="1600" b="1" dirty="0" smtClean="0"/>
              <a:t> </a:t>
            </a:r>
            <a:r>
              <a:rPr lang="fr-FR" sz="1600" b="1" dirty="0" err="1" smtClean="0"/>
              <a:t>work</a:t>
            </a:r>
            <a:r>
              <a:rPr lang="fr-FR" sz="1600" b="1" dirty="0" err="1" smtClean="0">
                <a:solidFill>
                  <a:srgbClr val="FF0000"/>
                </a:solidFill>
              </a:rPr>
              <a:t>ing</a:t>
            </a:r>
            <a:endParaRPr lang="fr-FR" sz="1600" b="1" dirty="0" smtClean="0">
              <a:solidFill>
                <a:srgbClr val="FF0000"/>
              </a:solidFill>
            </a:endParaRPr>
          </a:p>
          <a:p>
            <a:endParaRPr lang="fr-FR" sz="1600" b="1" dirty="0" smtClean="0"/>
          </a:p>
          <a:p>
            <a:endParaRPr lang="fr-FR" sz="1600" b="1" dirty="0" smtClean="0"/>
          </a:p>
          <a:p>
            <a:endParaRPr lang="fr-FR" sz="1600" b="1" dirty="0" smtClean="0"/>
          </a:p>
          <a:p>
            <a:endParaRPr lang="fr-FR" sz="1600" b="1" dirty="0" smtClean="0"/>
          </a:p>
          <a:p>
            <a:endParaRPr lang="fr-FR" sz="1600" b="1" dirty="0" smtClean="0"/>
          </a:p>
          <a:p>
            <a:endParaRPr lang="fr-FR" sz="1600" b="1" dirty="0" smtClean="0"/>
          </a:p>
          <a:p>
            <a:endParaRPr lang="fr-FR" sz="1600" b="1" dirty="0" smtClean="0"/>
          </a:p>
          <a:p>
            <a:endParaRPr lang="fr-FR" sz="1600" b="1" dirty="0" smtClean="0"/>
          </a:p>
          <a:p>
            <a:endParaRPr lang="fr-FR" sz="1600" b="1" dirty="0" smtClean="0"/>
          </a:p>
          <a:p>
            <a:r>
              <a:rPr lang="fr-FR" sz="1600" b="1" dirty="0" smtClean="0"/>
              <a:t>I </a:t>
            </a:r>
            <a:r>
              <a:rPr lang="fr-FR" sz="1600" b="1" dirty="0" err="1" smtClean="0">
                <a:solidFill>
                  <a:srgbClr val="92D050"/>
                </a:solidFill>
              </a:rPr>
              <a:t>am</a:t>
            </a:r>
            <a:r>
              <a:rPr lang="fr-FR" sz="1600" b="1" dirty="0" smtClean="0"/>
              <a:t> not </a:t>
            </a:r>
            <a:r>
              <a:rPr lang="fr-FR" sz="1600" b="1" dirty="0" err="1" smtClean="0"/>
              <a:t>work</a:t>
            </a:r>
            <a:r>
              <a:rPr lang="fr-FR" sz="1600" b="1" dirty="0" err="1" smtClean="0">
                <a:solidFill>
                  <a:srgbClr val="FF0000"/>
                </a:solidFill>
              </a:rPr>
              <a:t>ing</a:t>
            </a:r>
            <a:endParaRPr lang="fr-FR" sz="1600" b="1" dirty="0" smtClean="0">
              <a:solidFill>
                <a:srgbClr val="FF0000"/>
              </a:solidFill>
            </a:endParaRPr>
          </a:p>
          <a:p>
            <a:r>
              <a:rPr lang="fr-FR" sz="1600" b="1" dirty="0" smtClean="0"/>
              <a:t>You </a:t>
            </a:r>
            <a:r>
              <a:rPr lang="fr-FR" sz="1600" b="1" dirty="0" smtClean="0">
                <a:solidFill>
                  <a:srgbClr val="92D050"/>
                </a:solidFill>
              </a:rPr>
              <a:t>are</a:t>
            </a:r>
            <a:r>
              <a:rPr lang="fr-FR" sz="1600" b="1" dirty="0" smtClean="0"/>
              <a:t> not </a:t>
            </a:r>
            <a:r>
              <a:rPr lang="fr-FR" sz="1600" b="1" dirty="0" err="1" smtClean="0"/>
              <a:t>work</a:t>
            </a:r>
            <a:r>
              <a:rPr lang="fr-FR" sz="1600" b="1" dirty="0" err="1" smtClean="0">
                <a:solidFill>
                  <a:srgbClr val="FF0000"/>
                </a:solidFill>
              </a:rPr>
              <a:t>ing</a:t>
            </a:r>
            <a:endParaRPr lang="fr-FR" sz="1600" b="1" dirty="0" smtClean="0">
              <a:solidFill>
                <a:srgbClr val="FF0000"/>
              </a:solidFill>
            </a:endParaRPr>
          </a:p>
          <a:p>
            <a:r>
              <a:rPr lang="fr-FR" sz="1600" b="1" dirty="0" smtClean="0"/>
              <a:t>He/</a:t>
            </a:r>
            <a:r>
              <a:rPr lang="fr-FR" sz="1600" b="1" dirty="0" err="1" smtClean="0"/>
              <a:t>She</a:t>
            </a:r>
            <a:r>
              <a:rPr lang="fr-FR" sz="1600" b="1" dirty="0" smtClean="0"/>
              <a:t>/It </a:t>
            </a:r>
            <a:r>
              <a:rPr lang="fr-FR" sz="1600" b="1" dirty="0" err="1" smtClean="0">
                <a:solidFill>
                  <a:srgbClr val="92D050"/>
                </a:solidFill>
              </a:rPr>
              <a:t>is</a:t>
            </a:r>
            <a:r>
              <a:rPr lang="fr-FR" sz="1600" b="1" dirty="0" smtClean="0"/>
              <a:t> not </a:t>
            </a:r>
            <a:r>
              <a:rPr lang="fr-FR" sz="1600" b="1" dirty="0" err="1" smtClean="0"/>
              <a:t>work</a:t>
            </a:r>
            <a:r>
              <a:rPr lang="fr-FR" sz="1600" b="1" dirty="0" err="1" smtClean="0">
                <a:solidFill>
                  <a:srgbClr val="FF0000"/>
                </a:solidFill>
              </a:rPr>
              <a:t>ing</a:t>
            </a:r>
            <a:endParaRPr lang="fr-FR" sz="1600" b="1" dirty="0" smtClean="0">
              <a:solidFill>
                <a:srgbClr val="FF0000"/>
              </a:solidFill>
            </a:endParaRPr>
          </a:p>
          <a:p>
            <a:r>
              <a:rPr lang="fr-FR" sz="1600" b="1" dirty="0" err="1" smtClean="0"/>
              <a:t>We</a:t>
            </a:r>
            <a:r>
              <a:rPr lang="fr-FR" sz="1600" b="1" dirty="0" smtClean="0"/>
              <a:t> </a:t>
            </a:r>
            <a:r>
              <a:rPr lang="fr-FR" sz="1600" b="1" dirty="0" smtClean="0">
                <a:solidFill>
                  <a:srgbClr val="92D050"/>
                </a:solidFill>
              </a:rPr>
              <a:t>are</a:t>
            </a:r>
            <a:r>
              <a:rPr lang="fr-FR" sz="1600" b="1" dirty="0" smtClean="0"/>
              <a:t> not </a:t>
            </a:r>
            <a:r>
              <a:rPr lang="fr-FR" sz="1600" b="1" dirty="0" err="1" smtClean="0"/>
              <a:t>work</a:t>
            </a:r>
            <a:r>
              <a:rPr lang="fr-FR" sz="1600" b="1" dirty="0" err="1" smtClean="0">
                <a:solidFill>
                  <a:srgbClr val="FF0000"/>
                </a:solidFill>
              </a:rPr>
              <a:t>ing</a:t>
            </a:r>
            <a:endParaRPr lang="fr-FR" sz="1600" b="1" dirty="0" smtClean="0">
              <a:solidFill>
                <a:srgbClr val="FF0000"/>
              </a:solidFill>
            </a:endParaRPr>
          </a:p>
          <a:p>
            <a:r>
              <a:rPr lang="fr-FR" sz="1600" b="1" dirty="0" smtClean="0"/>
              <a:t>You </a:t>
            </a:r>
            <a:r>
              <a:rPr lang="fr-FR" sz="1600" b="1" dirty="0" smtClean="0">
                <a:solidFill>
                  <a:srgbClr val="92D050"/>
                </a:solidFill>
              </a:rPr>
              <a:t>are</a:t>
            </a:r>
            <a:r>
              <a:rPr lang="fr-FR" sz="1600" b="1" dirty="0" smtClean="0"/>
              <a:t> not </a:t>
            </a:r>
            <a:r>
              <a:rPr lang="fr-FR" sz="1600" b="1" dirty="0" err="1" smtClean="0"/>
              <a:t>work</a:t>
            </a:r>
            <a:r>
              <a:rPr lang="fr-FR" sz="1600" b="1" dirty="0" err="1" smtClean="0">
                <a:solidFill>
                  <a:srgbClr val="FF0000"/>
                </a:solidFill>
              </a:rPr>
              <a:t>ing</a:t>
            </a:r>
            <a:endParaRPr lang="fr-FR" sz="1600" b="1" dirty="0" smtClean="0">
              <a:solidFill>
                <a:srgbClr val="FF0000"/>
              </a:solidFill>
            </a:endParaRPr>
          </a:p>
          <a:p>
            <a:r>
              <a:rPr lang="fr-FR" sz="1600" b="1" dirty="0" err="1" smtClean="0"/>
              <a:t>They</a:t>
            </a:r>
            <a:r>
              <a:rPr lang="fr-FR" sz="1600" b="1" dirty="0" smtClean="0"/>
              <a:t> </a:t>
            </a:r>
            <a:r>
              <a:rPr lang="fr-FR" sz="1600" b="1" dirty="0" smtClean="0">
                <a:solidFill>
                  <a:srgbClr val="92D050"/>
                </a:solidFill>
              </a:rPr>
              <a:t>are</a:t>
            </a:r>
            <a:r>
              <a:rPr lang="fr-FR" sz="1600" b="1" dirty="0" smtClean="0"/>
              <a:t> not </a:t>
            </a:r>
            <a:r>
              <a:rPr lang="fr-FR" sz="1600" b="1" dirty="0" err="1" smtClean="0"/>
              <a:t>work</a:t>
            </a:r>
            <a:r>
              <a:rPr lang="fr-FR" sz="1600" b="1" dirty="0" err="1" smtClean="0">
                <a:solidFill>
                  <a:srgbClr val="FF0000"/>
                </a:solidFill>
              </a:rPr>
              <a:t>ing</a:t>
            </a:r>
            <a:endParaRPr lang="fr-FR" sz="1600" b="1" dirty="0" smtClean="0">
              <a:solidFill>
                <a:srgbClr val="FF0000"/>
              </a:solidFill>
            </a:endParaRPr>
          </a:p>
          <a:p>
            <a:endParaRPr lang="fr-FR" sz="1600" b="1" dirty="0" smtClean="0"/>
          </a:p>
          <a:p>
            <a:endParaRPr lang="fr-FR" sz="1600" b="1" dirty="0" smtClean="0"/>
          </a:p>
          <a:p>
            <a:endParaRPr lang="fr-FR" sz="1600" b="1" dirty="0" smtClean="0"/>
          </a:p>
          <a:p>
            <a:endParaRPr lang="fr-FR" sz="1600" b="1" dirty="0" smtClean="0"/>
          </a:p>
          <a:p>
            <a:endParaRPr lang="fr-FR" sz="1600" b="1" dirty="0" smtClean="0"/>
          </a:p>
          <a:p>
            <a:endParaRPr lang="fr-FR" sz="1600" b="1" dirty="0" smtClean="0"/>
          </a:p>
          <a:p>
            <a:endParaRPr lang="fr-FR" sz="1600" b="1" dirty="0" smtClean="0"/>
          </a:p>
          <a:p>
            <a:endParaRPr lang="fr-FR" sz="1600" b="1" dirty="0" smtClean="0"/>
          </a:p>
          <a:p>
            <a:endParaRPr lang="fr-FR" sz="1600" b="1" dirty="0" smtClean="0"/>
          </a:p>
          <a:p>
            <a:r>
              <a:rPr lang="fr-FR" sz="1600" b="1" dirty="0" smtClean="0">
                <a:solidFill>
                  <a:srgbClr val="92D050"/>
                </a:solidFill>
              </a:rPr>
              <a:t>Am</a:t>
            </a:r>
            <a:r>
              <a:rPr lang="fr-FR" sz="1600" b="1" dirty="0" smtClean="0"/>
              <a:t> I </a:t>
            </a:r>
            <a:r>
              <a:rPr lang="fr-FR" sz="1600" b="1" dirty="0" err="1" smtClean="0"/>
              <a:t>work</a:t>
            </a:r>
            <a:r>
              <a:rPr lang="fr-FR" sz="1600" b="1" dirty="0" err="1" smtClean="0">
                <a:solidFill>
                  <a:srgbClr val="FF0000"/>
                </a:solidFill>
              </a:rPr>
              <a:t>ing</a:t>
            </a:r>
            <a:r>
              <a:rPr lang="fr-FR" sz="1600" b="1" dirty="0" smtClean="0"/>
              <a:t>?</a:t>
            </a:r>
          </a:p>
          <a:p>
            <a:r>
              <a:rPr lang="fr-FR" sz="1600" b="1" dirty="0" smtClean="0">
                <a:solidFill>
                  <a:srgbClr val="92D050"/>
                </a:solidFill>
              </a:rPr>
              <a:t>Are</a:t>
            </a:r>
            <a:r>
              <a:rPr lang="fr-FR" sz="1600" b="1" dirty="0" smtClean="0"/>
              <a:t> </a:t>
            </a:r>
            <a:r>
              <a:rPr lang="fr-FR" sz="1600" b="1" dirty="0" err="1" smtClean="0"/>
              <a:t>you</a:t>
            </a:r>
            <a:r>
              <a:rPr lang="fr-FR" sz="1600" b="1" dirty="0" smtClean="0"/>
              <a:t> </a:t>
            </a:r>
            <a:r>
              <a:rPr lang="fr-FR" sz="1600" b="1" dirty="0" err="1" smtClean="0"/>
              <a:t>work</a:t>
            </a:r>
            <a:r>
              <a:rPr lang="fr-FR" sz="1600" b="1" dirty="0" err="1" smtClean="0">
                <a:solidFill>
                  <a:srgbClr val="FF0000"/>
                </a:solidFill>
              </a:rPr>
              <a:t>ing</a:t>
            </a:r>
            <a:r>
              <a:rPr lang="fr-FR" sz="1600" b="1" dirty="0" smtClean="0"/>
              <a:t>?</a:t>
            </a:r>
          </a:p>
          <a:p>
            <a:r>
              <a:rPr lang="fr-FR" sz="1600" b="1" dirty="0" smtClean="0">
                <a:solidFill>
                  <a:srgbClr val="92D050"/>
                </a:solidFill>
              </a:rPr>
              <a:t>Is</a:t>
            </a:r>
            <a:r>
              <a:rPr lang="fr-FR" sz="1600" b="1" dirty="0" smtClean="0"/>
              <a:t> </a:t>
            </a:r>
            <a:r>
              <a:rPr lang="fr-FR" sz="1600" b="1" dirty="0" err="1" smtClean="0"/>
              <a:t>he</a:t>
            </a:r>
            <a:r>
              <a:rPr lang="fr-FR" sz="1600" b="1" dirty="0" smtClean="0"/>
              <a:t>/</a:t>
            </a:r>
            <a:r>
              <a:rPr lang="fr-FR" sz="1600" b="1" dirty="0" err="1" smtClean="0"/>
              <a:t>she</a:t>
            </a:r>
            <a:r>
              <a:rPr lang="fr-FR" sz="1600" b="1" dirty="0" smtClean="0"/>
              <a:t>/</a:t>
            </a:r>
            <a:r>
              <a:rPr lang="fr-FR" sz="1600" b="1" dirty="0" err="1" smtClean="0"/>
              <a:t>it</a:t>
            </a:r>
            <a:r>
              <a:rPr lang="fr-FR" sz="1600" b="1" dirty="0" smtClean="0"/>
              <a:t> </a:t>
            </a:r>
            <a:r>
              <a:rPr lang="fr-FR" sz="1600" b="1" dirty="0" err="1" smtClean="0"/>
              <a:t>work</a:t>
            </a:r>
            <a:r>
              <a:rPr lang="fr-FR" sz="1600" b="1" dirty="0" err="1" smtClean="0">
                <a:solidFill>
                  <a:srgbClr val="FF0000"/>
                </a:solidFill>
              </a:rPr>
              <a:t>ing</a:t>
            </a:r>
            <a:r>
              <a:rPr lang="fr-FR" sz="1600" b="1" dirty="0" smtClean="0"/>
              <a:t>?</a:t>
            </a:r>
          </a:p>
          <a:p>
            <a:r>
              <a:rPr lang="fr-FR" sz="1600" b="1" dirty="0" smtClean="0">
                <a:solidFill>
                  <a:srgbClr val="92D050"/>
                </a:solidFill>
              </a:rPr>
              <a:t>Are</a:t>
            </a:r>
            <a:r>
              <a:rPr lang="fr-FR" sz="1600" b="1" dirty="0" smtClean="0"/>
              <a:t> </a:t>
            </a:r>
            <a:r>
              <a:rPr lang="fr-FR" sz="1600" b="1" dirty="0" err="1" smtClean="0"/>
              <a:t>we</a:t>
            </a:r>
            <a:r>
              <a:rPr lang="fr-FR" sz="1600" b="1" dirty="0" smtClean="0"/>
              <a:t> </a:t>
            </a:r>
            <a:r>
              <a:rPr lang="fr-FR" sz="1600" b="1" dirty="0" err="1" smtClean="0"/>
              <a:t>work</a:t>
            </a:r>
            <a:r>
              <a:rPr lang="fr-FR" sz="1600" b="1" dirty="0" err="1" smtClean="0">
                <a:solidFill>
                  <a:srgbClr val="FF0000"/>
                </a:solidFill>
              </a:rPr>
              <a:t>ing</a:t>
            </a:r>
            <a:r>
              <a:rPr lang="fr-FR" sz="1600" b="1" dirty="0" smtClean="0"/>
              <a:t>?</a:t>
            </a:r>
          </a:p>
          <a:p>
            <a:r>
              <a:rPr lang="fr-FR" sz="1600" b="1" dirty="0" smtClean="0">
                <a:solidFill>
                  <a:srgbClr val="92D050"/>
                </a:solidFill>
              </a:rPr>
              <a:t>Are</a:t>
            </a:r>
            <a:r>
              <a:rPr lang="fr-FR" sz="1600" b="1" dirty="0" smtClean="0"/>
              <a:t> </a:t>
            </a:r>
            <a:r>
              <a:rPr lang="fr-FR" sz="1600" b="1" dirty="0" err="1" smtClean="0"/>
              <a:t>you</a:t>
            </a:r>
            <a:r>
              <a:rPr lang="fr-FR" sz="1600" b="1" dirty="0" smtClean="0"/>
              <a:t> </a:t>
            </a:r>
            <a:r>
              <a:rPr lang="fr-FR" sz="1600" b="1" dirty="0" err="1" smtClean="0"/>
              <a:t>work</a:t>
            </a:r>
            <a:r>
              <a:rPr lang="fr-FR" sz="1600" b="1" dirty="0" err="1" smtClean="0">
                <a:solidFill>
                  <a:srgbClr val="FF0000"/>
                </a:solidFill>
              </a:rPr>
              <a:t>ing</a:t>
            </a:r>
            <a:r>
              <a:rPr lang="fr-FR" sz="1600" b="1" dirty="0" smtClean="0"/>
              <a:t>?</a:t>
            </a:r>
          </a:p>
          <a:p>
            <a:r>
              <a:rPr lang="fr-FR" sz="1600" b="1" dirty="0" smtClean="0">
                <a:solidFill>
                  <a:srgbClr val="92D050"/>
                </a:solidFill>
              </a:rPr>
              <a:t>Are</a:t>
            </a:r>
            <a:r>
              <a:rPr lang="fr-FR" sz="1600" b="1" dirty="0" smtClean="0"/>
              <a:t> </a:t>
            </a:r>
            <a:r>
              <a:rPr lang="fr-FR" sz="1600" b="1" dirty="0" err="1" smtClean="0"/>
              <a:t>they</a:t>
            </a:r>
            <a:r>
              <a:rPr lang="fr-FR" sz="1600" b="1" dirty="0" smtClean="0"/>
              <a:t> </a:t>
            </a:r>
            <a:r>
              <a:rPr lang="fr-FR" sz="1600" b="1" dirty="0" err="1" smtClean="0"/>
              <a:t>work</a:t>
            </a:r>
            <a:r>
              <a:rPr lang="fr-FR" sz="1600" b="1" dirty="0" err="1" smtClean="0">
                <a:solidFill>
                  <a:srgbClr val="FF0000"/>
                </a:solidFill>
              </a:rPr>
              <a:t>ing</a:t>
            </a:r>
            <a:r>
              <a:rPr lang="fr-FR" sz="1600" b="1" dirty="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1138138"/>
          </a:xfrm>
        </p:spPr>
        <p:txBody>
          <a:bodyPr>
            <a:normAutofit fontScale="90000"/>
          </a:bodyPr>
          <a:lstStyle/>
          <a:p>
            <a:pPr algn="l"/>
            <a:r>
              <a:rPr lang="fr-FR" sz="2000" dirty="0" smtClean="0"/>
              <a:t>- </a:t>
            </a:r>
            <a:r>
              <a:rPr lang="fr-FR" sz="2000" u="sng" dirty="0" smtClean="0"/>
              <a:t>ACTION EN COURS DE DEROULEMENT:</a:t>
            </a:r>
            <a:br>
              <a:rPr lang="fr-FR" sz="2000" u="sng" dirty="0" smtClean="0"/>
            </a:br>
            <a:r>
              <a:rPr lang="fr-FR" sz="2000" dirty="0" smtClean="0">
                <a:solidFill>
                  <a:schemeClr val="bg1"/>
                </a:solidFill>
              </a:rPr>
              <a:t>L’action est en cours au moment de l’énonciation, elle est commencée et n’est pas terminée.</a:t>
            </a:r>
            <a:br>
              <a:rPr lang="fr-FR" sz="2000" dirty="0" smtClean="0">
                <a:solidFill>
                  <a:schemeClr val="bg1"/>
                </a:solidFill>
              </a:rPr>
            </a:br>
            <a:r>
              <a:rPr lang="fr-FR" sz="2000" dirty="0" smtClean="0">
                <a:solidFill>
                  <a:schemeClr val="tx1"/>
                </a:solidFill>
              </a:rPr>
              <a:t>- </a:t>
            </a:r>
            <a:r>
              <a:rPr lang="fr-FR" sz="2000" dirty="0" err="1" smtClean="0">
                <a:solidFill>
                  <a:schemeClr val="tx1"/>
                </a:solidFill>
              </a:rPr>
              <a:t>She</a:t>
            </a:r>
            <a:r>
              <a:rPr lang="fr-FR" sz="2000" dirty="0" smtClean="0">
                <a:solidFill>
                  <a:schemeClr val="tx1"/>
                </a:solidFill>
              </a:rPr>
              <a:t> </a:t>
            </a:r>
            <a:r>
              <a:rPr lang="fr-FR" sz="2000" dirty="0" err="1" smtClean="0">
                <a:solidFill>
                  <a:schemeClr val="tx1"/>
                </a:solidFill>
              </a:rPr>
              <a:t>is</a:t>
            </a:r>
            <a:r>
              <a:rPr lang="fr-FR" sz="2000" dirty="0" smtClean="0">
                <a:solidFill>
                  <a:schemeClr val="tx1"/>
                </a:solidFill>
              </a:rPr>
              <a:t> </a:t>
            </a:r>
            <a:r>
              <a:rPr lang="fr-FR" sz="2000" dirty="0" err="1" smtClean="0">
                <a:solidFill>
                  <a:schemeClr val="tx1"/>
                </a:solidFill>
              </a:rPr>
              <a:t>working</a:t>
            </a:r>
            <a:r>
              <a:rPr lang="fr-FR" sz="2000" dirty="0" smtClean="0">
                <a:solidFill>
                  <a:schemeClr val="tx1"/>
                </a:solidFill>
              </a:rPr>
              <a:t> </a:t>
            </a:r>
            <a:r>
              <a:rPr lang="fr-FR" sz="2000" dirty="0" err="1" smtClean="0">
                <a:solidFill>
                  <a:schemeClr val="tx1"/>
                </a:solidFill>
              </a:rPr>
              <a:t>at</a:t>
            </a:r>
            <a:r>
              <a:rPr lang="fr-FR" sz="2000" dirty="0" smtClean="0">
                <a:solidFill>
                  <a:schemeClr val="tx1"/>
                </a:solidFill>
              </a:rPr>
              <a:t> mac </a:t>
            </a:r>
            <a:r>
              <a:rPr lang="fr-FR" sz="2000" dirty="0" err="1" smtClean="0">
                <a:solidFill>
                  <a:schemeClr val="tx1"/>
                </a:solidFill>
              </a:rPr>
              <a:t>Donald’s</a:t>
            </a:r>
            <a:r>
              <a:rPr lang="fr-FR" sz="2000" dirty="0" smtClean="0">
                <a:solidFill>
                  <a:schemeClr val="tx1"/>
                </a:solidFill>
              </a:rPr>
              <a:t> to </a:t>
            </a:r>
            <a:r>
              <a:rPr lang="fr-FR" sz="2000" dirty="0" err="1" smtClean="0">
                <a:solidFill>
                  <a:schemeClr val="tx1"/>
                </a:solidFill>
              </a:rPr>
              <a:t>pay</a:t>
            </a:r>
            <a:r>
              <a:rPr lang="fr-FR" sz="2000" dirty="0" smtClean="0">
                <a:solidFill>
                  <a:schemeClr val="tx1"/>
                </a:solidFill>
              </a:rPr>
              <a:t> for </a:t>
            </a:r>
            <a:r>
              <a:rPr lang="fr-FR" sz="2000" dirty="0" err="1" smtClean="0">
                <a:solidFill>
                  <a:schemeClr val="tx1"/>
                </a:solidFill>
              </a:rPr>
              <a:t>her</a:t>
            </a:r>
            <a:r>
              <a:rPr lang="fr-FR" sz="2000" dirty="0" smtClean="0">
                <a:solidFill>
                  <a:schemeClr val="tx1"/>
                </a:solidFill>
              </a:rPr>
              <a:t> new car. </a:t>
            </a:r>
            <a:br>
              <a:rPr lang="fr-FR" sz="2000" dirty="0" smtClean="0">
                <a:solidFill>
                  <a:schemeClr val="tx1"/>
                </a:solidFill>
              </a:rPr>
            </a:br>
            <a:r>
              <a:rPr lang="fr-FR" sz="2000" dirty="0" smtClean="0">
                <a:solidFill>
                  <a:schemeClr val="tx1"/>
                </a:solidFill>
              </a:rPr>
              <a:t>-Look! </a:t>
            </a:r>
            <a:r>
              <a:rPr lang="fr-FR" sz="2000" dirty="0" err="1" smtClean="0">
                <a:solidFill>
                  <a:schemeClr val="tx1"/>
                </a:solidFill>
              </a:rPr>
              <a:t>She</a:t>
            </a:r>
            <a:r>
              <a:rPr lang="fr-FR" sz="2000" dirty="0" smtClean="0">
                <a:solidFill>
                  <a:schemeClr val="tx1"/>
                </a:solidFill>
              </a:rPr>
              <a:t> </a:t>
            </a:r>
            <a:r>
              <a:rPr lang="fr-FR" sz="2000" dirty="0" err="1" smtClean="0">
                <a:solidFill>
                  <a:schemeClr val="tx1"/>
                </a:solidFill>
              </a:rPr>
              <a:t>is</a:t>
            </a:r>
            <a:r>
              <a:rPr lang="fr-FR" sz="2000" dirty="0" smtClean="0">
                <a:solidFill>
                  <a:schemeClr val="tx1"/>
                </a:solidFill>
              </a:rPr>
              <a:t> </a:t>
            </a:r>
            <a:r>
              <a:rPr lang="fr-FR" sz="2000" dirty="0" err="1" smtClean="0">
                <a:solidFill>
                  <a:schemeClr val="tx1"/>
                </a:solidFill>
              </a:rPr>
              <a:t>talking</a:t>
            </a:r>
            <a:r>
              <a:rPr lang="fr-FR" sz="2000" dirty="0" smtClean="0">
                <a:solidFill>
                  <a:schemeClr val="tx1"/>
                </a:solidFill>
              </a:rPr>
              <a:t> to </a:t>
            </a:r>
            <a:r>
              <a:rPr lang="fr-FR" sz="2000" dirty="0" err="1" smtClean="0">
                <a:solidFill>
                  <a:schemeClr val="tx1"/>
                </a:solidFill>
              </a:rPr>
              <a:t>that</a:t>
            </a:r>
            <a:r>
              <a:rPr lang="fr-FR" sz="2000" dirty="0" smtClean="0">
                <a:solidFill>
                  <a:schemeClr val="tx1"/>
                </a:solidFill>
              </a:rPr>
              <a:t> </a:t>
            </a:r>
            <a:r>
              <a:rPr lang="fr-FR" sz="2000" dirty="0" err="1" smtClean="0">
                <a:solidFill>
                  <a:schemeClr val="tx1"/>
                </a:solidFill>
              </a:rPr>
              <a:t>strange</a:t>
            </a:r>
            <a:r>
              <a:rPr lang="fr-FR" sz="2000" dirty="0" smtClean="0">
                <a:solidFill>
                  <a:schemeClr val="tx1"/>
                </a:solidFill>
              </a:rPr>
              <a:t> man.</a:t>
            </a:r>
            <a:endParaRPr lang="fr-FR" sz="2000"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3501008"/>
          </a:xfrm>
        </p:spPr>
        <p:txBody>
          <a:bodyPr>
            <a:normAutofit/>
          </a:bodyPr>
          <a:lstStyle/>
          <a:p>
            <a:pPr algn="l"/>
            <a:r>
              <a:rPr lang="fr-FR" sz="1200" dirty="0" smtClean="0"/>
              <a:t>- </a:t>
            </a:r>
            <a:r>
              <a:rPr lang="fr-FR" sz="1200" u="sng" dirty="0" smtClean="0"/>
              <a:t>ACTION EN COURS DE DEROULEMENT:</a:t>
            </a:r>
            <a:br>
              <a:rPr lang="fr-FR" sz="1200" u="sng" dirty="0" smtClean="0"/>
            </a:br>
            <a:r>
              <a:rPr lang="fr-FR" sz="1200" dirty="0" smtClean="0">
                <a:solidFill>
                  <a:schemeClr val="bg1"/>
                </a:solidFill>
              </a:rPr>
              <a:t>L’action est en cours au moment de l’énonciation, elle est commencée et n’est pas terminée.</a:t>
            </a:r>
            <a:br>
              <a:rPr lang="fr-FR" sz="1200" dirty="0" smtClean="0">
                <a:solidFill>
                  <a:schemeClr val="bg1"/>
                </a:solidFill>
              </a:rPr>
            </a:br>
            <a:r>
              <a:rPr lang="fr-FR" sz="1200" dirty="0" smtClean="0">
                <a:solidFill>
                  <a:schemeClr val="tx1"/>
                </a:solidFill>
              </a:rPr>
              <a:t>- </a:t>
            </a:r>
            <a:r>
              <a:rPr lang="fr-FR" sz="1200" dirty="0" err="1" smtClean="0">
                <a:solidFill>
                  <a:schemeClr val="tx1"/>
                </a:solidFill>
              </a:rPr>
              <a:t>She</a:t>
            </a:r>
            <a:r>
              <a:rPr lang="fr-FR" sz="1200" dirty="0" smtClean="0">
                <a:solidFill>
                  <a:schemeClr val="tx1"/>
                </a:solidFill>
              </a:rPr>
              <a:t> </a:t>
            </a:r>
            <a:r>
              <a:rPr lang="fr-FR" sz="1200" dirty="0" err="1" smtClean="0">
                <a:solidFill>
                  <a:schemeClr val="tx1"/>
                </a:solidFill>
              </a:rPr>
              <a:t>is</a:t>
            </a:r>
            <a:r>
              <a:rPr lang="fr-FR" sz="1200" dirty="0" smtClean="0">
                <a:solidFill>
                  <a:schemeClr val="tx1"/>
                </a:solidFill>
              </a:rPr>
              <a:t> </a:t>
            </a:r>
            <a:r>
              <a:rPr lang="fr-FR" sz="1200" dirty="0" err="1" smtClean="0">
                <a:solidFill>
                  <a:schemeClr val="tx1"/>
                </a:solidFill>
              </a:rPr>
              <a:t>working</a:t>
            </a:r>
            <a:r>
              <a:rPr lang="fr-FR" sz="1200" dirty="0" smtClean="0">
                <a:solidFill>
                  <a:schemeClr val="tx1"/>
                </a:solidFill>
              </a:rPr>
              <a:t> </a:t>
            </a:r>
            <a:r>
              <a:rPr lang="fr-FR" sz="1200" dirty="0" err="1" smtClean="0">
                <a:solidFill>
                  <a:schemeClr val="tx1"/>
                </a:solidFill>
              </a:rPr>
              <a:t>at</a:t>
            </a:r>
            <a:r>
              <a:rPr lang="fr-FR" sz="1200" dirty="0" smtClean="0">
                <a:solidFill>
                  <a:schemeClr val="tx1"/>
                </a:solidFill>
              </a:rPr>
              <a:t> mac </a:t>
            </a:r>
            <a:r>
              <a:rPr lang="fr-FR" sz="1200" dirty="0" err="1" smtClean="0">
                <a:solidFill>
                  <a:schemeClr val="tx1"/>
                </a:solidFill>
              </a:rPr>
              <a:t>Donald’s</a:t>
            </a:r>
            <a:r>
              <a:rPr lang="fr-FR" sz="1200" dirty="0" smtClean="0">
                <a:solidFill>
                  <a:schemeClr val="tx1"/>
                </a:solidFill>
              </a:rPr>
              <a:t> to </a:t>
            </a:r>
            <a:r>
              <a:rPr lang="fr-FR" sz="1200" dirty="0" err="1" smtClean="0">
                <a:solidFill>
                  <a:schemeClr val="tx1"/>
                </a:solidFill>
              </a:rPr>
              <a:t>pay</a:t>
            </a:r>
            <a:r>
              <a:rPr lang="fr-FR" sz="1200" dirty="0" smtClean="0">
                <a:solidFill>
                  <a:schemeClr val="tx1"/>
                </a:solidFill>
              </a:rPr>
              <a:t> for </a:t>
            </a:r>
            <a:r>
              <a:rPr lang="fr-FR" sz="1200" dirty="0" err="1" smtClean="0">
                <a:solidFill>
                  <a:schemeClr val="tx1"/>
                </a:solidFill>
              </a:rPr>
              <a:t>her</a:t>
            </a:r>
            <a:r>
              <a:rPr lang="fr-FR" sz="1200" dirty="0" smtClean="0">
                <a:solidFill>
                  <a:schemeClr val="tx1"/>
                </a:solidFill>
              </a:rPr>
              <a:t> new car. </a:t>
            </a:r>
            <a:br>
              <a:rPr lang="fr-FR" sz="1200" dirty="0" smtClean="0">
                <a:solidFill>
                  <a:schemeClr val="tx1"/>
                </a:solidFill>
              </a:rPr>
            </a:br>
            <a:r>
              <a:rPr lang="fr-FR" sz="1200" dirty="0" smtClean="0">
                <a:solidFill>
                  <a:schemeClr val="tx1"/>
                </a:solidFill>
              </a:rPr>
              <a:t>-Look! </a:t>
            </a:r>
            <a:r>
              <a:rPr lang="fr-FR" sz="1200" dirty="0" err="1" smtClean="0">
                <a:solidFill>
                  <a:schemeClr val="tx1"/>
                </a:solidFill>
              </a:rPr>
              <a:t>She</a:t>
            </a:r>
            <a:r>
              <a:rPr lang="fr-FR" sz="1200" dirty="0" smtClean="0">
                <a:solidFill>
                  <a:schemeClr val="tx1"/>
                </a:solidFill>
              </a:rPr>
              <a:t> </a:t>
            </a:r>
            <a:r>
              <a:rPr lang="fr-FR" sz="1200" dirty="0" err="1" smtClean="0">
                <a:solidFill>
                  <a:schemeClr val="tx1"/>
                </a:solidFill>
              </a:rPr>
              <a:t>is</a:t>
            </a:r>
            <a:r>
              <a:rPr lang="fr-FR" sz="1200" dirty="0" smtClean="0">
                <a:solidFill>
                  <a:schemeClr val="tx1"/>
                </a:solidFill>
              </a:rPr>
              <a:t> </a:t>
            </a:r>
            <a:r>
              <a:rPr lang="fr-FR" sz="1200" dirty="0" err="1" smtClean="0">
                <a:solidFill>
                  <a:schemeClr val="tx1"/>
                </a:solidFill>
              </a:rPr>
              <a:t>talking</a:t>
            </a:r>
            <a:r>
              <a:rPr lang="fr-FR" sz="1200" dirty="0" smtClean="0">
                <a:solidFill>
                  <a:schemeClr val="tx1"/>
                </a:solidFill>
              </a:rPr>
              <a:t> to </a:t>
            </a:r>
            <a:r>
              <a:rPr lang="fr-FR" sz="1200" dirty="0" err="1" smtClean="0">
                <a:solidFill>
                  <a:schemeClr val="tx1"/>
                </a:solidFill>
              </a:rPr>
              <a:t>that</a:t>
            </a:r>
            <a:r>
              <a:rPr lang="fr-FR" sz="1200" dirty="0" smtClean="0">
                <a:solidFill>
                  <a:schemeClr val="tx1"/>
                </a:solidFill>
              </a:rPr>
              <a:t> </a:t>
            </a:r>
            <a:r>
              <a:rPr lang="fr-FR" sz="1200" dirty="0" err="1" smtClean="0">
                <a:solidFill>
                  <a:schemeClr val="tx1"/>
                </a:solidFill>
              </a:rPr>
              <a:t>strange</a:t>
            </a:r>
            <a:r>
              <a:rPr lang="fr-FR" sz="1200" dirty="0" smtClean="0">
                <a:solidFill>
                  <a:schemeClr val="tx1"/>
                </a:solidFill>
              </a:rPr>
              <a:t> man.</a:t>
            </a:r>
            <a:br>
              <a:rPr lang="fr-FR" sz="1200" dirty="0" smtClean="0">
                <a:solidFill>
                  <a:schemeClr val="tx1"/>
                </a:solidFill>
              </a:rPr>
            </a:br>
            <a:r>
              <a:rPr lang="fr-FR" sz="1200" dirty="0" smtClean="0">
                <a:solidFill>
                  <a:schemeClr val="tx1"/>
                </a:solidFill>
              </a:rPr>
              <a:t/>
            </a:r>
            <a:br>
              <a:rPr lang="fr-FR" sz="1200" dirty="0" smtClean="0">
                <a:solidFill>
                  <a:schemeClr val="tx1"/>
                </a:solidFill>
              </a:rPr>
            </a:br>
            <a:r>
              <a:rPr lang="fr-FR" sz="1200" dirty="0" smtClean="0">
                <a:solidFill>
                  <a:schemeClr val="tx1"/>
                </a:solidFill>
              </a:rPr>
              <a:t/>
            </a:r>
            <a:br>
              <a:rPr lang="fr-FR" sz="1200" dirty="0" smtClean="0">
                <a:solidFill>
                  <a:schemeClr val="tx1"/>
                </a:solidFill>
              </a:rPr>
            </a:br>
            <a:r>
              <a:rPr lang="fr-FR" sz="2000" dirty="0" smtClean="0"/>
              <a:t> - </a:t>
            </a:r>
            <a:r>
              <a:rPr lang="fr-FR" sz="2000" u="sng" dirty="0" smtClean="0"/>
              <a:t>POUR EXPRIMER L’ENERVEMENT DU LOCUTEUR A CAUSE D’UNE ACTION REPETEE:</a:t>
            </a:r>
            <a:br>
              <a:rPr lang="fr-FR" sz="2000" u="sng" dirty="0" smtClean="0"/>
            </a:br>
            <a:r>
              <a:rPr lang="fr-FR" sz="2000" dirty="0" smtClean="0">
                <a:solidFill>
                  <a:schemeClr val="bg1"/>
                </a:solidFill>
              </a:rPr>
              <a:t>L’action désigne une répétition obstinée, elle est souvent accompagnée d’adverbes comme </a:t>
            </a:r>
            <a:r>
              <a:rPr lang="fr-FR" sz="2000" i="1" dirty="0" err="1" smtClean="0">
                <a:solidFill>
                  <a:schemeClr val="bg1"/>
                </a:solidFill>
              </a:rPr>
              <a:t>constantly</a:t>
            </a:r>
            <a:r>
              <a:rPr lang="fr-FR" sz="2000" i="1" dirty="0" smtClean="0">
                <a:solidFill>
                  <a:schemeClr val="bg1"/>
                </a:solidFill>
              </a:rPr>
              <a:t>, </a:t>
            </a:r>
            <a:r>
              <a:rPr lang="fr-FR" sz="2000" i="1" dirty="0" err="1" smtClean="0">
                <a:solidFill>
                  <a:schemeClr val="bg1"/>
                </a:solidFill>
              </a:rPr>
              <a:t>always</a:t>
            </a:r>
            <a:r>
              <a:rPr lang="fr-FR" sz="2000" i="1" dirty="0" smtClean="0">
                <a:solidFill>
                  <a:schemeClr val="bg1"/>
                </a:solidFill>
              </a:rPr>
              <a:t>, </a:t>
            </a:r>
            <a:r>
              <a:rPr lang="fr-FR" sz="2000" i="1" dirty="0" err="1" smtClean="0">
                <a:solidFill>
                  <a:schemeClr val="bg1"/>
                </a:solidFill>
              </a:rPr>
              <a:t>again</a:t>
            </a:r>
            <a:r>
              <a:rPr lang="fr-FR" sz="2000" i="1" dirty="0" smtClean="0">
                <a:solidFill>
                  <a:schemeClr val="bg1"/>
                </a:solidFill>
              </a:rPr>
              <a:t> ...</a:t>
            </a:r>
            <a:r>
              <a:rPr lang="fr-FR" sz="2000" dirty="0" smtClean="0">
                <a:solidFill>
                  <a:schemeClr val="bg1"/>
                </a:solidFill>
              </a:rPr>
              <a:t/>
            </a:r>
            <a:br>
              <a:rPr lang="fr-FR" sz="2000" dirty="0" smtClean="0">
                <a:solidFill>
                  <a:schemeClr val="bg1"/>
                </a:solidFill>
              </a:rPr>
            </a:br>
            <a:r>
              <a:rPr lang="fr-FR" sz="2000" dirty="0" smtClean="0">
                <a:solidFill>
                  <a:schemeClr val="tx1"/>
                </a:solidFill>
              </a:rPr>
              <a:t>- </a:t>
            </a:r>
            <a:r>
              <a:rPr lang="fr-FR" sz="2000" dirty="0" err="1" smtClean="0">
                <a:solidFill>
                  <a:schemeClr val="tx1"/>
                </a:solidFill>
              </a:rPr>
              <a:t>My</a:t>
            </a:r>
            <a:r>
              <a:rPr lang="fr-FR" sz="2000" dirty="0" smtClean="0">
                <a:solidFill>
                  <a:schemeClr val="tx1"/>
                </a:solidFill>
              </a:rPr>
              <a:t> </a:t>
            </a:r>
            <a:r>
              <a:rPr lang="fr-FR" sz="2000" dirty="0" err="1" smtClean="0">
                <a:solidFill>
                  <a:schemeClr val="tx1"/>
                </a:solidFill>
              </a:rPr>
              <a:t>mother</a:t>
            </a:r>
            <a:r>
              <a:rPr lang="fr-FR" sz="2000" dirty="0" smtClean="0">
                <a:solidFill>
                  <a:schemeClr val="tx1"/>
                </a:solidFill>
              </a:rPr>
              <a:t> </a:t>
            </a:r>
            <a:r>
              <a:rPr lang="fr-FR" sz="2000" dirty="0" err="1" smtClean="0">
                <a:solidFill>
                  <a:schemeClr val="tx1"/>
                </a:solidFill>
              </a:rPr>
              <a:t>is</a:t>
            </a:r>
            <a:r>
              <a:rPr lang="fr-FR" sz="2000" dirty="0" smtClean="0">
                <a:solidFill>
                  <a:schemeClr val="tx1"/>
                </a:solidFill>
              </a:rPr>
              <a:t> </a:t>
            </a:r>
            <a:r>
              <a:rPr lang="fr-FR" sz="2000" dirty="0" err="1" smtClean="0">
                <a:solidFill>
                  <a:schemeClr val="tx1"/>
                </a:solidFill>
              </a:rPr>
              <a:t>always</a:t>
            </a:r>
            <a:r>
              <a:rPr lang="fr-FR" sz="2000" dirty="0" smtClean="0">
                <a:solidFill>
                  <a:schemeClr val="tx1"/>
                </a:solidFill>
              </a:rPr>
              <a:t> </a:t>
            </a:r>
            <a:r>
              <a:rPr lang="fr-FR" sz="2000" dirty="0" err="1" smtClean="0">
                <a:solidFill>
                  <a:schemeClr val="tx1"/>
                </a:solidFill>
              </a:rPr>
              <a:t>spying</a:t>
            </a:r>
            <a:r>
              <a:rPr lang="fr-FR" sz="2000" dirty="0" smtClean="0">
                <a:solidFill>
                  <a:schemeClr val="tx1"/>
                </a:solidFill>
              </a:rPr>
              <a:t> on me!</a:t>
            </a:r>
            <a:br>
              <a:rPr lang="fr-FR" sz="2000" dirty="0" smtClean="0">
                <a:solidFill>
                  <a:schemeClr val="tx1"/>
                </a:solidFill>
              </a:rPr>
            </a:br>
            <a:r>
              <a:rPr lang="fr-FR" sz="2000" dirty="0" smtClean="0">
                <a:solidFill>
                  <a:schemeClr val="tx1"/>
                </a:solidFill>
              </a:rPr>
              <a:t>- </a:t>
            </a:r>
            <a:r>
              <a:rPr lang="fr-FR" sz="2000" dirty="0" err="1" smtClean="0">
                <a:solidFill>
                  <a:schemeClr val="tx1"/>
                </a:solidFill>
              </a:rPr>
              <a:t>My</a:t>
            </a:r>
            <a:r>
              <a:rPr lang="fr-FR" sz="2000" dirty="0" smtClean="0">
                <a:solidFill>
                  <a:schemeClr val="tx1"/>
                </a:solidFill>
              </a:rPr>
              <a:t> </a:t>
            </a:r>
            <a:r>
              <a:rPr lang="fr-FR" sz="2000" dirty="0" err="1" smtClean="0">
                <a:solidFill>
                  <a:schemeClr val="tx1"/>
                </a:solidFill>
              </a:rPr>
              <a:t>boyfriend</a:t>
            </a:r>
            <a:r>
              <a:rPr lang="fr-FR" sz="2000" dirty="0" smtClean="0">
                <a:solidFill>
                  <a:schemeClr val="tx1"/>
                </a:solidFill>
              </a:rPr>
              <a:t> </a:t>
            </a:r>
            <a:r>
              <a:rPr lang="fr-FR" sz="2000" dirty="0" err="1" smtClean="0">
                <a:solidFill>
                  <a:schemeClr val="tx1"/>
                </a:solidFill>
              </a:rPr>
              <a:t>is</a:t>
            </a:r>
            <a:r>
              <a:rPr lang="fr-FR" sz="2000" dirty="0" smtClean="0">
                <a:solidFill>
                  <a:schemeClr val="tx1"/>
                </a:solidFill>
              </a:rPr>
              <a:t> </a:t>
            </a:r>
            <a:r>
              <a:rPr lang="fr-FR" sz="2000" dirty="0" err="1" smtClean="0">
                <a:solidFill>
                  <a:schemeClr val="tx1"/>
                </a:solidFill>
              </a:rPr>
              <a:t>constantly</a:t>
            </a:r>
            <a:r>
              <a:rPr lang="fr-FR" sz="2000" dirty="0" smtClean="0">
                <a:solidFill>
                  <a:schemeClr val="tx1"/>
                </a:solidFill>
              </a:rPr>
              <a:t> </a:t>
            </a:r>
            <a:r>
              <a:rPr lang="fr-FR" sz="2000" dirty="0" err="1" smtClean="0">
                <a:solidFill>
                  <a:schemeClr val="tx1"/>
                </a:solidFill>
              </a:rPr>
              <a:t>asking</a:t>
            </a:r>
            <a:r>
              <a:rPr lang="fr-FR" sz="2000" dirty="0" smtClean="0">
                <a:solidFill>
                  <a:schemeClr val="tx1"/>
                </a:solidFill>
              </a:rPr>
              <a:t> </a:t>
            </a:r>
            <a:r>
              <a:rPr lang="fr-FR" sz="2000" dirty="0" err="1" smtClean="0">
                <a:solidFill>
                  <a:schemeClr val="tx1"/>
                </a:solidFill>
              </a:rPr>
              <a:t>where</a:t>
            </a:r>
            <a:r>
              <a:rPr lang="fr-FR" sz="2000" dirty="0" smtClean="0">
                <a:solidFill>
                  <a:schemeClr val="tx1"/>
                </a:solidFill>
              </a:rPr>
              <a:t> I </a:t>
            </a:r>
            <a:r>
              <a:rPr lang="fr-FR" sz="2000" dirty="0" err="1" smtClean="0">
                <a:solidFill>
                  <a:schemeClr val="tx1"/>
                </a:solidFill>
              </a:rPr>
              <a:t>am</a:t>
            </a:r>
            <a:r>
              <a:rPr lang="fr-FR" sz="2000" dirty="0" smtClean="0">
                <a:solidFill>
                  <a:schemeClr val="tx1"/>
                </a:solidFill>
              </a:rPr>
              <a:t>. I </a:t>
            </a:r>
            <a:r>
              <a:rPr lang="fr-FR" sz="2000" dirty="0" err="1" smtClean="0">
                <a:solidFill>
                  <a:schemeClr val="tx1"/>
                </a:solidFill>
              </a:rPr>
              <a:t>can’t</a:t>
            </a:r>
            <a:r>
              <a:rPr lang="fr-FR" sz="2000" dirty="0" smtClean="0">
                <a:solidFill>
                  <a:schemeClr val="tx1"/>
                </a:solidFill>
              </a:rPr>
              <a:t> stand </a:t>
            </a:r>
            <a:r>
              <a:rPr lang="fr-FR" sz="2000" dirty="0" err="1" smtClean="0">
                <a:solidFill>
                  <a:schemeClr val="tx1"/>
                </a:solidFill>
              </a:rPr>
              <a:t>it</a:t>
            </a:r>
            <a:r>
              <a:rPr lang="fr-FR" sz="2000" dirty="0" smtClean="0">
                <a:solidFill>
                  <a:schemeClr val="tx1"/>
                </a:solidFill>
              </a:rPr>
              <a:t> </a:t>
            </a:r>
            <a:r>
              <a:rPr lang="fr-FR" sz="2000" dirty="0" err="1" smtClean="0">
                <a:solidFill>
                  <a:schemeClr val="tx1"/>
                </a:solidFill>
              </a:rPr>
              <a:t>anymore</a:t>
            </a:r>
            <a:r>
              <a:rPr lang="fr-FR" sz="2000" dirty="0" smtClean="0">
                <a:solidFill>
                  <a:schemeClr val="tx1"/>
                </a:solidFill>
              </a:rPr>
              <a:t>.</a:t>
            </a:r>
            <a:endParaRPr lang="fr-FR" sz="2000"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530626"/>
          </a:xfrm>
        </p:spPr>
        <p:txBody>
          <a:bodyPr>
            <a:normAutofit fontScale="90000"/>
          </a:bodyPr>
          <a:lstStyle/>
          <a:p>
            <a:pPr algn="l"/>
            <a:r>
              <a:rPr lang="fr-FR" sz="1300" dirty="0" smtClean="0"/>
              <a:t>- </a:t>
            </a:r>
            <a:r>
              <a:rPr lang="fr-FR" sz="1300" u="sng" dirty="0" smtClean="0"/>
              <a:t>ACTION EN COURS DE DEROULEMENT:</a:t>
            </a:r>
            <a:br>
              <a:rPr lang="fr-FR" sz="1300" u="sng" dirty="0" smtClean="0"/>
            </a:br>
            <a:r>
              <a:rPr lang="fr-FR" sz="1300" dirty="0" smtClean="0">
                <a:solidFill>
                  <a:schemeClr val="bg1"/>
                </a:solidFill>
              </a:rPr>
              <a:t>L’action est en cours au moment de l’énonciation, elle est commencée et n’est pas terminée.</a:t>
            </a:r>
            <a:br>
              <a:rPr lang="fr-FR" sz="1300" dirty="0" smtClean="0">
                <a:solidFill>
                  <a:schemeClr val="bg1"/>
                </a:solidFill>
              </a:rPr>
            </a:br>
            <a:r>
              <a:rPr lang="fr-FR" sz="1300" dirty="0" smtClean="0">
                <a:solidFill>
                  <a:schemeClr val="tx1"/>
                </a:solidFill>
              </a:rPr>
              <a:t>- </a:t>
            </a:r>
            <a:r>
              <a:rPr lang="fr-FR" sz="1300" dirty="0" err="1" smtClean="0">
                <a:solidFill>
                  <a:schemeClr val="tx1"/>
                </a:solidFill>
              </a:rPr>
              <a:t>She</a:t>
            </a:r>
            <a:r>
              <a:rPr lang="fr-FR" sz="1300" dirty="0" smtClean="0">
                <a:solidFill>
                  <a:schemeClr val="tx1"/>
                </a:solidFill>
              </a:rPr>
              <a:t> </a:t>
            </a:r>
            <a:r>
              <a:rPr lang="fr-FR" sz="1300" dirty="0" err="1" smtClean="0">
                <a:solidFill>
                  <a:schemeClr val="tx1"/>
                </a:solidFill>
              </a:rPr>
              <a:t>is</a:t>
            </a:r>
            <a:r>
              <a:rPr lang="fr-FR" sz="1300" dirty="0" smtClean="0">
                <a:solidFill>
                  <a:schemeClr val="tx1"/>
                </a:solidFill>
              </a:rPr>
              <a:t> </a:t>
            </a:r>
            <a:r>
              <a:rPr lang="fr-FR" sz="1300" dirty="0" err="1" smtClean="0">
                <a:solidFill>
                  <a:schemeClr val="tx1"/>
                </a:solidFill>
              </a:rPr>
              <a:t>working</a:t>
            </a:r>
            <a:r>
              <a:rPr lang="fr-FR" sz="1300" dirty="0" smtClean="0">
                <a:solidFill>
                  <a:schemeClr val="tx1"/>
                </a:solidFill>
              </a:rPr>
              <a:t> </a:t>
            </a:r>
            <a:r>
              <a:rPr lang="fr-FR" sz="1300" dirty="0" err="1" smtClean="0">
                <a:solidFill>
                  <a:schemeClr val="tx1"/>
                </a:solidFill>
              </a:rPr>
              <a:t>at</a:t>
            </a:r>
            <a:r>
              <a:rPr lang="fr-FR" sz="1300" dirty="0" smtClean="0">
                <a:solidFill>
                  <a:schemeClr val="tx1"/>
                </a:solidFill>
              </a:rPr>
              <a:t> mac </a:t>
            </a:r>
            <a:r>
              <a:rPr lang="fr-FR" sz="1300" dirty="0" err="1" smtClean="0">
                <a:solidFill>
                  <a:schemeClr val="tx1"/>
                </a:solidFill>
              </a:rPr>
              <a:t>Donald’s</a:t>
            </a:r>
            <a:r>
              <a:rPr lang="fr-FR" sz="1300" dirty="0" smtClean="0">
                <a:solidFill>
                  <a:schemeClr val="tx1"/>
                </a:solidFill>
              </a:rPr>
              <a:t> to </a:t>
            </a:r>
            <a:r>
              <a:rPr lang="fr-FR" sz="1300" dirty="0" err="1" smtClean="0">
                <a:solidFill>
                  <a:schemeClr val="tx1"/>
                </a:solidFill>
              </a:rPr>
              <a:t>pay</a:t>
            </a:r>
            <a:r>
              <a:rPr lang="fr-FR" sz="1300" dirty="0" smtClean="0">
                <a:solidFill>
                  <a:schemeClr val="tx1"/>
                </a:solidFill>
              </a:rPr>
              <a:t> for </a:t>
            </a:r>
            <a:r>
              <a:rPr lang="fr-FR" sz="1300" dirty="0" err="1" smtClean="0">
                <a:solidFill>
                  <a:schemeClr val="tx1"/>
                </a:solidFill>
              </a:rPr>
              <a:t>her</a:t>
            </a:r>
            <a:r>
              <a:rPr lang="fr-FR" sz="1300" dirty="0" smtClean="0">
                <a:solidFill>
                  <a:schemeClr val="tx1"/>
                </a:solidFill>
              </a:rPr>
              <a:t> new car. </a:t>
            </a:r>
            <a:br>
              <a:rPr lang="fr-FR" sz="1300" dirty="0" smtClean="0">
                <a:solidFill>
                  <a:schemeClr val="tx1"/>
                </a:solidFill>
              </a:rPr>
            </a:br>
            <a:r>
              <a:rPr lang="fr-FR" sz="1300" dirty="0" smtClean="0">
                <a:solidFill>
                  <a:schemeClr val="tx1"/>
                </a:solidFill>
              </a:rPr>
              <a:t>-Look! </a:t>
            </a:r>
            <a:r>
              <a:rPr lang="fr-FR" sz="1300" dirty="0" err="1" smtClean="0">
                <a:solidFill>
                  <a:schemeClr val="tx1"/>
                </a:solidFill>
              </a:rPr>
              <a:t>She</a:t>
            </a:r>
            <a:r>
              <a:rPr lang="fr-FR" sz="1300" dirty="0" smtClean="0">
                <a:solidFill>
                  <a:schemeClr val="tx1"/>
                </a:solidFill>
              </a:rPr>
              <a:t> </a:t>
            </a:r>
            <a:r>
              <a:rPr lang="fr-FR" sz="1300" dirty="0" err="1" smtClean="0">
                <a:solidFill>
                  <a:schemeClr val="tx1"/>
                </a:solidFill>
              </a:rPr>
              <a:t>is</a:t>
            </a:r>
            <a:r>
              <a:rPr lang="fr-FR" sz="1300" dirty="0" smtClean="0">
                <a:solidFill>
                  <a:schemeClr val="tx1"/>
                </a:solidFill>
              </a:rPr>
              <a:t> </a:t>
            </a:r>
            <a:r>
              <a:rPr lang="fr-FR" sz="1300" dirty="0" err="1" smtClean="0">
                <a:solidFill>
                  <a:schemeClr val="tx1"/>
                </a:solidFill>
              </a:rPr>
              <a:t>talking</a:t>
            </a:r>
            <a:r>
              <a:rPr lang="fr-FR" sz="1300" dirty="0" smtClean="0">
                <a:solidFill>
                  <a:schemeClr val="tx1"/>
                </a:solidFill>
              </a:rPr>
              <a:t> to </a:t>
            </a:r>
            <a:r>
              <a:rPr lang="fr-FR" sz="1300" dirty="0" err="1" smtClean="0">
                <a:solidFill>
                  <a:schemeClr val="tx1"/>
                </a:solidFill>
              </a:rPr>
              <a:t>that</a:t>
            </a:r>
            <a:r>
              <a:rPr lang="fr-FR" sz="1300" dirty="0" smtClean="0">
                <a:solidFill>
                  <a:schemeClr val="tx1"/>
                </a:solidFill>
              </a:rPr>
              <a:t> </a:t>
            </a:r>
            <a:r>
              <a:rPr lang="fr-FR" sz="1300" dirty="0" err="1" smtClean="0">
                <a:solidFill>
                  <a:schemeClr val="tx1"/>
                </a:solidFill>
              </a:rPr>
              <a:t>strange</a:t>
            </a:r>
            <a:r>
              <a:rPr lang="fr-FR" sz="1300" dirty="0" smtClean="0">
                <a:solidFill>
                  <a:schemeClr val="tx1"/>
                </a:solidFill>
              </a:rPr>
              <a:t> man.</a:t>
            </a:r>
            <a:br>
              <a:rPr lang="fr-FR" sz="1300" dirty="0" smtClean="0">
                <a:solidFill>
                  <a:schemeClr val="tx1"/>
                </a:solidFill>
              </a:rPr>
            </a:br>
            <a:r>
              <a:rPr lang="fr-FR" sz="1300" dirty="0" smtClean="0">
                <a:solidFill>
                  <a:schemeClr val="tx1"/>
                </a:solidFill>
              </a:rPr>
              <a:t/>
            </a:r>
            <a:br>
              <a:rPr lang="fr-FR" sz="1300" dirty="0" smtClean="0">
                <a:solidFill>
                  <a:schemeClr val="tx1"/>
                </a:solidFill>
              </a:rPr>
            </a:br>
            <a:r>
              <a:rPr lang="fr-FR" sz="1300" dirty="0" smtClean="0">
                <a:solidFill>
                  <a:schemeClr val="tx1"/>
                </a:solidFill>
              </a:rPr>
              <a:t/>
            </a:r>
            <a:br>
              <a:rPr lang="fr-FR" sz="1300" dirty="0" smtClean="0">
                <a:solidFill>
                  <a:schemeClr val="tx1"/>
                </a:solidFill>
              </a:rPr>
            </a:br>
            <a:r>
              <a:rPr lang="fr-FR" sz="1300" dirty="0" smtClean="0"/>
              <a:t> - </a:t>
            </a:r>
            <a:r>
              <a:rPr lang="fr-FR" sz="1300" u="sng" dirty="0" smtClean="0"/>
              <a:t>POUR EXPRIMER L’ENERVEMENT DU LOCUTEUR A CAUSE D’UNE ACTION REPETEE:</a:t>
            </a:r>
            <a:br>
              <a:rPr lang="fr-FR" sz="1300" u="sng" dirty="0" smtClean="0"/>
            </a:br>
            <a:r>
              <a:rPr lang="fr-FR" sz="1300" dirty="0" smtClean="0">
                <a:solidFill>
                  <a:schemeClr val="bg1"/>
                </a:solidFill>
              </a:rPr>
              <a:t>L’action désigne une répétition obstinée, elle est souvent accompagnée d’adverbes comme </a:t>
            </a:r>
            <a:r>
              <a:rPr lang="fr-FR" sz="1300" i="1" dirty="0" err="1" smtClean="0">
                <a:solidFill>
                  <a:schemeClr val="bg1"/>
                </a:solidFill>
              </a:rPr>
              <a:t>constantly</a:t>
            </a:r>
            <a:r>
              <a:rPr lang="fr-FR" sz="1300" i="1" dirty="0" smtClean="0">
                <a:solidFill>
                  <a:schemeClr val="bg1"/>
                </a:solidFill>
              </a:rPr>
              <a:t>, </a:t>
            </a:r>
            <a:r>
              <a:rPr lang="fr-FR" sz="1300" i="1" dirty="0" err="1" smtClean="0">
                <a:solidFill>
                  <a:schemeClr val="bg1"/>
                </a:solidFill>
              </a:rPr>
              <a:t>always</a:t>
            </a:r>
            <a:r>
              <a:rPr lang="fr-FR" sz="1300" i="1" dirty="0" smtClean="0">
                <a:solidFill>
                  <a:schemeClr val="bg1"/>
                </a:solidFill>
              </a:rPr>
              <a:t>, </a:t>
            </a:r>
            <a:r>
              <a:rPr lang="fr-FR" sz="1300" i="1" dirty="0" err="1" smtClean="0">
                <a:solidFill>
                  <a:schemeClr val="bg1"/>
                </a:solidFill>
              </a:rPr>
              <a:t>again</a:t>
            </a:r>
            <a:r>
              <a:rPr lang="fr-FR" sz="1300" i="1" dirty="0" smtClean="0">
                <a:solidFill>
                  <a:schemeClr val="bg1"/>
                </a:solidFill>
              </a:rPr>
              <a:t> ...</a:t>
            </a:r>
            <a:r>
              <a:rPr lang="fr-FR" sz="1300" dirty="0" smtClean="0"/>
              <a:t> </a:t>
            </a:r>
            <a:br>
              <a:rPr lang="fr-FR" sz="1300" dirty="0" smtClean="0"/>
            </a:br>
            <a:r>
              <a:rPr lang="fr-FR" sz="1400" dirty="0" smtClean="0">
                <a:solidFill>
                  <a:schemeClr val="tx1"/>
                </a:solidFill>
              </a:rPr>
              <a:t> - </a:t>
            </a:r>
            <a:r>
              <a:rPr lang="fr-FR" sz="1400" dirty="0" err="1" smtClean="0">
                <a:solidFill>
                  <a:schemeClr val="tx1"/>
                </a:solidFill>
              </a:rPr>
              <a:t>My</a:t>
            </a:r>
            <a:r>
              <a:rPr lang="fr-FR" sz="1400" dirty="0" smtClean="0">
                <a:solidFill>
                  <a:schemeClr val="tx1"/>
                </a:solidFill>
              </a:rPr>
              <a:t> </a:t>
            </a:r>
            <a:r>
              <a:rPr lang="fr-FR" sz="1400" dirty="0" err="1" smtClean="0">
                <a:solidFill>
                  <a:schemeClr val="tx1"/>
                </a:solidFill>
              </a:rPr>
              <a:t>mother</a:t>
            </a:r>
            <a:r>
              <a:rPr lang="fr-FR" sz="1400" dirty="0" smtClean="0">
                <a:solidFill>
                  <a:schemeClr val="tx1"/>
                </a:solidFill>
              </a:rPr>
              <a:t> </a:t>
            </a:r>
            <a:r>
              <a:rPr lang="fr-FR" sz="1400" dirty="0" err="1" smtClean="0">
                <a:solidFill>
                  <a:schemeClr val="tx1"/>
                </a:solidFill>
              </a:rPr>
              <a:t>is</a:t>
            </a:r>
            <a:r>
              <a:rPr lang="fr-FR" sz="1400" dirty="0" smtClean="0">
                <a:solidFill>
                  <a:schemeClr val="tx1"/>
                </a:solidFill>
              </a:rPr>
              <a:t> </a:t>
            </a:r>
            <a:r>
              <a:rPr lang="fr-FR" sz="1400" dirty="0" err="1" smtClean="0">
                <a:solidFill>
                  <a:schemeClr val="tx1"/>
                </a:solidFill>
              </a:rPr>
              <a:t>always</a:t>
            </a:r>
            <a:r>
              <a:rPr lang="fr-FR" sz="1400" dirty="0" smtClean="0">
                <a:solidFill>
                  <a:schemeClr val="tx1"/>
                </a:solidFill>
              </a:rPr>
              <a:t> </a:t>
            </a:r>
            <a:r>
              <a:rPr lang="fr-FR" sz="1400" dirty="0" err="1" smtClean="0">
                <a:solidFill>
                  <a:schemeClr val="tx1"/>
                </a:solidFill>
              </a:rPr>
              <a:t>spying</a:t>
            </a:r>
            <a:r>
              <a:rPr lang="fr-FR" sz="1400" dirty="0" smtClean="0">
                <a:solidFill>
                  <a:schemeClr val="tx1"/>
                </a:solidFill>
              </a:rPr>
              <a:t> on me!</a:t>
            </a:r>
            <a:br>
              <a:rPr lang="fr-FR" sz="1400" dirty="0" smtClean="0">
                <a:solidFill>
                  <a:schemeClr val="tx1"/>
                </a:solidFill>
              </a:rPr>
            </a:br>
            <a:r>
              <a:rPr lang="fr-FR" sz="1400" dirty="0" smtClean="0">
                <a:solidFill>
                  <a:schemeClr val="tx1"/>
                </a:solidFill>
              </a:rPr>
              <a:t>- </a:t>
            </a:r>
            <a:r>
              <a:rPr lang="fr-FR" sz="1400" dirty="0" err="1" smtClean="0">
                <a:solidFill>
                  <a:schemeClr val="tx1"/>
                </a:solidFill>
              </a:rPr>
              <a:t>My</a:t>
            </a:r>
            <a:r>
              <a:rPr lang="fr-FR" sz="1400" dirty="0" smtClean="0">
                <a:solidFill>
                  <a:schemeClr val="tx1"/>
                </a:solidFill>
              </a:rPr>
              <a:t> </a:t>
            </a:r>
            <a:r>
              <a:rPr lang="fr-FR" sz="1400" dirty="0" err="1" smtClean="0">
                <a:solidFill>
                  <a:schemeClr val="tx1"/>
                </a:solidFill>
              </a:rPr>
              <a:t>boyfriend</a:t>
            </a:r>
            <a:r>
              <a:rPr lang="fr-FR" sz="1400" dirty="0" smtClean="0">
                <a:solidFill>
                  <a:schemeClr val="tx1"/>
                </a:solidFill>
              </a:rPr>
              <a:t> </a:t>
            </a:r>
            <a:r>
              <a:rPr lang="fr-FR" sz="1400" dirty="0" err="1" smtClean="0">
                <a:solidFill>
                  <a:schemeClr val="tx1"/>
                </a:solidFill>
              </a:rPr>
              <a:t>is</a:t>
            </a:r>
            <a:r>
              <a:rPr lang="fr-FR" sz="1400" dirty="0" smtClean="0">
                <a:solidFill>
                  <a:schemeClr val="tx1"/>
                </a:solidFill>
              </a:rPr>
              <a:t> </a:t>
            </a:r>
            <a:r>
              <a:rPr lang="fr-FR" sz="1400" dirty="0" err="1" smtClean="0">
                <a:solidFill>
                  <a:schemeClr val="tx1"/>
                </a:solidFill>
              </a:rPr>
              <a:t>constantly</a:t>
            </a:r>
            <a:r>
              <a:rPr lang="fr-FR" sz="1400" dirty="0" smtClean="0">
                <a:solidFill>
                  <a:schemeClr val="tx1"/>
                </a:solidFill>
              </a:rPr>
              <a:t> </a:t>
            </a:r>
            <a:r>
              <a:rPr lang="fr-FR" sz="1400" dirty="0" err="1" smtClean="0">
                <a:solidFill>
                  <a:schemeClr val="tx1"/>
                </a:solidFill>
              </a:rPr>
              <a:t>asking</a:t>
            </a:r>
            <a:r>
              <a:rPr lang="fr-FR" sz="1400" dirty="0" smtClean="0">
                <a:solidFill>
                  <a:schemeClr val="tx1"/>
                </a:solidFill>
              </a:rPr>
              <a:t> </a:t>
            </a:r>
            <a:r>
              <a:rPr lang="fr-FR" sz="1400" dirty="0" err="1" smtClean="0">
                <a:solidFill>
                  <a:schemeClr val="tx1"/>
                </a:solidFill>
              </a:rPr>
              <a:t>where</a:t>
            </a:r>
            <a:r>
              <a:rPr lang="fr-FR" sz="1400" dirty="0" smtClean="0">
                <a:solidFill>
                  <a:schemeClr val="tx1"/>
                </a:solidFill>
              </a:rPr>
              <a:t> I </a:t>
            </a:r>
            <a:r>
              <a:rPr lang="fr-FR" sz="1400" dirty="0" err="1" smtClean="0">
                <a:solidFill>
                  <a:schemeClr val="tx1"/>
                </a:solidFill>
              </a:rPr>
              <a:t>am</a:t>
            </a:r>
            <a:r>
              <a:rPr lang="fr-FR" sz="1400" dirty="0" smtClean="0">
                <a:solidFill>
                  <a:schemeClr val="tx1"/>
                </a:solidFill>
              </a:rPr>
              <a:t>. I </a:t>
            </a:r>
            <a:r>
              <a:rPr lang="fr-FR" sz="1400" dirty="0" err="1" smtClean="0">
                <a:solidFill>
                  <a:schemeClr val="tx1"/>
                </a:solidFill>
              </a:rPr>
              <a:t>can’t</a:t>
            </a:r>
            <a:r>
              <a:rPr lang="fr-FR" sz="1400" dirty="0" smtClean="0">
                <a:solidFill>
                  <a:schemeClr val="tx1"/>
                </a:solidFill>
              </a:rPr>
              <a:t> stand </a:t>
            </a:r>
            <a:r>
              <a:rPr lang="fr-FR" sz="1400" dirty="0" err="1" smtClean="0">
                <a:solidFill>
                  <a:schemeClr val="tx1"/>
                </a:solidFill>
              </a:rPr>
              <a:t>it</a:t>
            </a:r>
            <a:r>
              <a:rPr lang="fr-FR" sz="1400" dirty="0" smtClean="0">
                <a:solidFill>
                  <a:schemeClr val="tx1"/>
                </a:solidFill>
              </a:rPr>
              <a:t> </a:t>
            </a:r>
            <a:r>
              <a:rPr lang="fr-FR" sz="1400" dirty="0" err="1" smtClean="0">
                <a:solidFill>
                  <a:schemeClr val="tx1"/>
                </a:solidFill>
              </a:rPr>
              <a:t>anymore</a:t>
            </a:r>
            <a:r>
              <a:rPr lang="fr-FR" sz="1400" dirty="0" smtClean="0">
                <a:solidFill>
                  <a:schemeClr val="tx1"/>
                </a:solidFill>
              </a:rPr>
              <a:t>. </a:t>
            </a:r>
            <a:r>
              <a:rPr lang="fr-FR" sz="1300" dirty="0" smtClean="0"/>
              <a:t/>
            </a:r>
            <a:br>
              <a:rPr lang="fr-FR" sz="1300" dirty="0" smtClean="0"/>
            </a:br>
            <a:r>
              <a:rPr lang="fr-FR" sz="1300" dirty="0" smtClean="0">
                <a:solidFill>
                  <a:schemeClr val="tx1"/>
                </a:solidFill>
              </a:rPr>
              <a:t/>
            </a:r>
            <a:br>
              <a:rPr lang="fr-FR" sz="1300" dirty="0" smtClean="0">
                <a:solidFill>
                  <a:schemeClr val="tx1"/>
                </a:solidFill>
              </a:rPr>
            </a:br>
            <a:r>
              <a:rPr lang="fr-FR" sz="1300" dirty="0" smtClean="0">
                <a:solidFill>
                  <a:schemeClr val="tx1"/>
                </a:solidFill>
              </a:rPr>
              <a:t/>
            </a:r>
            <a:br>
              <a:rPr lang="fr-FR" sz="1300" dirty="0" smtClean="0">
                <a:solidFill>
                  <a:schemeClr val="tx1"/>
                </a:solidFill>
              </a:rPr>
            </a:br>
            <a:r>
              <a:rPr lang="fr-FR" sz="1300" dirty="0" smtClean="0"/>
              <a:t> </a:t>
            </a:r>
            <a:r>
              <a:rPr lang="fr-FR" sz="2200" dirty="0" smtClean="0"/>
              <a:t>- </a:t>
            </a:r>
            <a:r>
              <a:rPr lang="fr-FR" sz="2200" u="sng" dirty="0" smtClean="0"/>
              <a:t>POUR PARLER D’UNE ACTION DANS UN FUTUR PROCHE:</a:t>
            </a:r>
            <a:br>
              <a:rPr lang="fr-FR" sz="2200" u="sng" dirty="0" smtClean="0"/>
            </a:br>
            <a:r>
              <a:rPr lang="fr-FR" sz="2200" dirty="0" smtClean="0">
                <a:solidFill>
                  <a:schemeClr val="bg1"/>
                </a:solidFill>
              </a:rPr>
              <a:t>L’action désigne une action qui a été planifiée, elle est accompagnée d’un marqueur de temps futur : </a:t>
            </a:r>
            <a:r>
              <a:rPr lang="fr-FR" sz="2200" dirty="0" err="1" smtClean="0">
                <a:solidFill>
                  <a:schemeClr val="bg1"/>
                </a:solidFill>
              </a:rPr>
              <a:t>this</a:t>
            </a:r>
            <a:r>
              <a:rPr lang="fr-FR" sz="2200" dirty="0" smtClean="0">
                <a:solidFill>
                  <a:schemeClr val="bg1"/>
                </a:solidFill>
              </a:rPr>
              <a:t> </a:t>
            </a:r>
            <a:r>
              <a:rPr lang="fr-FR" sz="2200" dirty="0" err="1" smtClean="0">
                <a:solidFill>
                  <a:schemeClr val="bg1"/>
                </a:solidFill>
              </a:rPr>
              <a:t>afternoon</a:t>
            </a:r>
            <a:r>
              <a:rPr lang="fr-FR" sz="2200" dirty="0" smtClean="0">
                <a:solidFill>
                  <a:schemeClr val="bg1"/>
                </a:solidFill>
              </a:rPr>
              <a:t>, </a:t>
            </a:r>
            <a:r>
              <a:rPr lang="fr-FR" sz="2200" dirty="0" err="1" smtClean="0">
                <a:solidFill>
                  <a:schemeClr val="bg1"/>
                </a:solidFill>
              </a:rPr>
              <a:t>tonight</a:t>
            </a:r>
            <a:r>
              <a:rPr lang="fr-FR" sz="2200" dirty="0" smtClean="0">
                <a:solidFill>
                  <a:schemeClr val="bg1"/>
                </a:solidFill>
              </a:rPr>
              <a:t>, </a:t>
            </a:r>
            <a:r>
              <a:rPr lang="fr-FR" sz="2200" dirty="0" err="1" smtClean="0">
                <a:solidFill>
                  <a:schemeClr val="bg1"/>
                </a:solidFill>
              </a:rPr>
              <a:t>tomorrow</a:t>
            </a:r>
            <a:r>
              <a:rPr lang="fr-FR" sz="2200" dirty="0" smtClean="0">
                <a:solidFill>
                  <a:schemeClr val="bg1"/>
                </a:solidFill>
              </a:rPr>
              <a:t> …</a:t>
            </a:r>
            <a:br>
              <a:rPr lang="fr-FR" sz="2200" dirty="0" smtClean="0">
                <a:solidFill>
                  <a:schemeClr val="bg1"/>
                </a:solidFill>
              </a:rPr>
            </a:br>
            <a:r>
              <a:rPr lang="fr-FR" sz="2200" dirty="0" smtClean="0">
                <a:solidFill>
                  <a:schemeClr val="tx1"/>
                </a:solidFill>
              </a:rPr>
              <a:t>- Dan has </a:t>
            </a:r>
            <a:r>
              <a:rPr lang="fr-FR" sz="2200" dirty="0" err="1" smtClean="0">
                <a:solidFill>
                  <a:schemeClr val="tx1"/>
                </a:solidFill>
              </a:rPr>
              <a:t>invited</a:t>
            </a:r>
            <a:r>
              <a:rPr lang="fr-FR" sz="2200" dirty="0" smtClean="0">
                <a:solidFill>
                  <a:schemeClr val="tx1"/>
                </a:solidFill>
              </a:rPr>
              <a:t> me for diner and I have </a:t>
            </a:r>
            <a:r>
              <a:rPr lang="fr-FR" sz="2200" dirty="0" err="1" smtClean="0">
                <a:solidFill>
                  <a:schemeClr val="tx1"/>
                </a:solidFill>
              </a:rPr>
              <a:t>accepted</a:t>
            </a:r>
            <a:r>
              <a:rPr lang="fr-FR" sz="2200" dirty="0" smtClean="0">
                <a:solidFill>
                  <a:schemeClr val="tx1"/>
                </a:solidFill>
              </a:rPr>
              <a:t> </a:t>
            </a:r>
            <a:r>
              <a:rPr lang="fr-FR" sz="2200" dirty="0" err="1" smtClean="0">
                <a:solidFill>
                  <a:schemeClr val="tx1"/>
                </a:solidFill>
              </a:rPr>
              <a:t>his</a:t>
            </a:r>
            <a:r>
              <a:rPr lang="fr-FR" sz="2200" dirty="0" smtClean="0">
                <a:solidFill>
                  <a:schemeClr val="tx1"/>
                </a:solidFill>
              </a:rPr>
              <a:t> invitation : </a:t>
            </a:r>
            <a:r>
              <a:rPr lang="fr-FR" sz="2200" dirty="0" err="1" smtClean="0">
                <a:solidFill>
                  <a:schemeClr val="tx1"/>
                </a:solidFill>
              </a:rPr>
              <a:t>we</a:t>
            </a:r>
            <a:r>
              <a:rPr lang="fr-FR" sz="2200" dirty="0" smtClean="0">
                <a:solidFill>
                  <a:schemeClr val="tx1"/>
                </a:solidFill>
              </a:rPr>
              <a:t> are </a:t>
            </a:r>
            <a:r>
              <a:rPr lang="fr-FR" sz="2200" dirty="0" err="1" smtClean="0">
                <a:solidFill>
                  <a:schemeClr val="tx1"/>
                </a:solidFill>
              </a:rPr>
              <a:t>having</a:t>
            </a:r>
            <a:r>
              <a:rPr lang="fr-FR" sz="2200" dirty="0" smtClean="0">
                <a:solidFill>
                  <a:schemeClr val="tx1"/>
                </a:solidFill>
              </a:rPr>
              <a:t> diner </a:t>
            </a:r>
            <a:r>
              <a:rPr lang="fr-FR" sz="2200" dirty="0" err="1" smtClean="0">
                <a:solidFill>
                  <a:schemeClr val="tx1"/>
                </a:solidFill>
              </a:rPr>
              <a:t>tonight</a:t>
            </a:r>
            <a:r>
              <a:rPr lang="fr-FR" sz="2200" dirty="0" smtClean="0">
                <a:solidFill>
                  <a:schemeClr val="tx1"/>
                </a:solidFill>
              </a:rPr>
              <a:t>.</a:t>
            </a:r>
            <a:r>
              <a:rPr lang="fr-FR" sz="1300" dirty="0" smtClean="0">
                <a:solidFill>
                  <a:schemeClr val="bg1"/>
                </a:solidFill>
              </a:rPr>
              <a:t/>
            </a:r>
            <a:br>
              <a:rPr lang="fr-FR" sz="1300" dirty="0" smtClean="0">
                <a:solidFill>
                  <a:schemeClr val="bg1"/>
                </a:solidFill>
              </a:rPr>
            </a:br>
            <a:r>
              <a:rPr lang="fr-FR" sz="1300" dirty="0" smtClean="0">
                <a:solidFill>
                  <a:schemeClr val="tx1"/>
                </a:solidFill>
              </a:rPr>
              <a:t/>
            </a:r>
            <a:br>
              <a:rPr lang="fr-FR" sz="1300" dirty="0" smtClean="0">
                <a:solidFill>
                  <a:schemeClr val="tx1"/>
                </a:solidFill>
              </a:rPr>
            </a:br>
            <a:r>
              <a:rPr lang="fr-FR" sz="1200" dirty="0" smtClean="0">
                <a:solidFill>
                  <a:schemeClr val="tx1"/>
                </a:solidFill>
              </a:rPr>
              <a:t/>
            </a:r>
            <a:br>
              <a:rPr lang="fr-FR" sz="1200" dirty="0" smtClean="0">
                <a:solidFill>
                  <a:schemeClr val="tx1"/>
                </a:solidFill>
              </a:rPr>
            </a:br>
            <a:r>
              <a:rPr lang="fr-FR" sz="1200" dirty="0" smtClean="0">
                <a:solidFill>
                  <a:schemeClr val="tx1"/>
                </a:solidFill>
              </a:rPr>
              <a:t/>
            </a:r>
            <a:br>
              <a:rPr lang="fr-FR" sz="1200" dirty="0" smtClean="0">
                <a:solidFill>
                  <a:schemeClr val="tx1"/>
                </a:solidFill>
              </a:rPr>
            </a:br>
            <a:endParaRPr lang="fr-FR" sz="1200"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43408"/>
            <a:ext cx="8229600" cy="6912768"/>
          </a:xfrm>
        </p:spPr>
        <p:txBody>
          <a:bodyPr>
            <a:normAutofit/>
          </a:bodyPr>
          <a:lstStyle/>
          <a:p>
            <a:pPr algn="l"/>
            <a:r>
              <a:rPr lang="fr-FR" sz="1100" dirty="0" smtClean="0"/>
              <a:t>- </a:t>
            </a:r>
            <a:r>
              <a:rPr lang="fr-FR" sz="1100" u="sng" dirty="0" smtClean="0"/>
              <a:t>ACTION EN COURS DE DEROULEMENT:</a:t>
            </a:r>
            <a:br>
              <a:rPr lang="fr-FR" sz="1100" u="sng" dirty="0" smtClean="0"/>
            </a:br>
            <a:r>
              <a:rPr lang="fr-FR" sz="1100" dirty="0" smtClean="0">
                <a:solidFill>
                  <a:schemeClr val="bg1"/>
                </a:solidFill>
              </a:rPr>
              <a:t>L’action est en cours au moment de l’énonciation, elle est commencée et n’est pas terminée.</a:t>
            </a:r>
            <a:br>
              <a:rPr lang="fr-FR" sz="1100" dirty="0" smtClean="0">
                <a:solidFill>
                  <a:schemeClr val="bg1"/>
                </a:solidFill>
              </a:rPr>
            </a:br>
            <a:r>
              <a:rPr lang="fr-FR" sz="1100" dirty="0" smtClean="0">
                <a:solidFill>
                  <a:schemeClr val="tx1"/>
                </a:solidFill>
              </a:rPr>
              <a:t>- </a:t>
            </a:r>
            <a:r>
              <a:rPr lang="fr-FR" sz="1100" dirty="0" err="1" smtClean="0">
                <a:solidFill>
                  <a:schemeClr val="tx1"/>
                </a:solidFill>
              </a:rPr>
              <a:t>She</a:t>
            </a:r>
            <a:r>
              <a:rPr lang="fr-FR" sz="1100" dirty="0" smtClean="0">
                <a:solidFill>
                  <a:schemeClr val="tx1"/>
                </a:solidFill>
              </a:rPr>
              <a:t> </a:t>
            </a:r>
            <a:r>
              <a:rPr lang="fr-FR" sz="1100" dirty="0" err="1" smtClean="0">
                <a:solidFill>
                  <a:schemeClr val="tx1"/>
                </a:solidFill>
              </a:rPr>
              <a:t>is</a:t>
            </a:r>
            <a:r>
              <a:rPr lang="fr-FR" sz="1100" dirty="0" smtClean="0">
                <a:solidFill>
                  <a:schemeClr val="tx1"/>
                </a:solidFill>
              </a:rPr>
              <a:t> </a:t>
            </a:r>
            <a:r>
              <a:rPr lang="fr-FR" sz="1100" dirty="0" err="1" smtClean="0">
                <a:solidFill>
                  <a:schemeClr val="tx1"/>
                </a:solidFill>
              </a:rPr>
              <a:t>working</a:t>
            </a:r>
            <a:r>
              <a:rPr lang="fr-FR" sz="1100" dirty="0" smtClean="0">
                <a:solidFill>
                  <a:schemeClr val="tx1"/>
                </a:solidFill>
              </a:rPr>
              <a:t> </a:t>
            </a:r>
            <a:r>
              <a:rPr lang="fr-FR" sz="1100" dirty="0" err="1" smtClean="0">
                <a:solidFill>
                  <a:schemeClr val="tx1"/>
                </a:solidFill>
              </a:rPr>
              <a:t>at</a:t>
            </a:r>
            <a:r>
              <a:rPr lang="fr-FR" sz="1100" dirty="0" smtClean="0">
                <a:solidFill>
                  <a:schemeClr val="tx1"/>
                </a:solidFill>
              </a:rPr>
              <a:t> mac </a:t>
            </a:r>
            <a:r>
              <a:rPr lang="fr-FR" sz="1100" dirty="0" err="1" smtClean="0">
                <a:solidFill>
                  <a:schemeClr val="tx1"/>
                </a:solidFill>
              </a:rPr>
              <a:t>Donald’s</a:t>
            </a:r>
            <a:r>
              <a:rPr lang="fr-FR" sz="1100" dirty="0" smtClean="0">
                <a:solidFill>
                  <a:schemeClr val="tx1"/>
                </a:solidFill>
              </a:rPr>
              <a:t> to </a:t>
            </a:r>
            <a:r>
              <a:rPr lang="fr-FR" sz="1100" dirty="0" err="1" smtClean="0">
                <a:solidFill>
                  <a:schemeClr val="tx1"/>
                </a:solidFill>
              </a:rPr>
              <a:t>pay</a:t>
            </a:r>
            <a:r>
              <a:rPr lang="fr-FR" sz="1100" dirty="0" smtClean="0">
                <a:solidFill>
                  <a:schemeClr val="tx1"/>
                </a:solidFill>
              </a:rPr>
              <a:t> for </a:t>
            </a:r>
            <a:r>
              <a:rPr lang="fr-FR" sz="1100" dirty="0" err="1" smtClean="0">
                <a:solidFill>
                  <a:schemeClr val="tx1"/>
                </a:solidFill>
              </a:rPr>
              <a:t>her</a:t>
            </a:r>
            <a:r>
              <a:rPr lang="fr-FR" sz="1100" dirty="0" smtClean="0">
                <a:solidFill>
                  <a:schemeClr val="tx1"/>
                </a:solidFill>
              </a:rPr>
              <a:t> new car. </a:t>
            </a:r>
            <a:br>
              <a:rPr lang="fr-FR" sz="1100" dirty="0" smtClean="0">
                <a:solidFill>
                  <a:schemeClr val="tx1"/>
                </a:solidFill>
              </a:rPr>
            </a:br>
            <a:r>
              <a:rPr lang="fr-FR" sz="1100" dirty="0" smtClean="0">
                <a:solidFill>
                  <a:schemeClr val="tx1"/>
                </a:solidFill>
              </a:rPr>
              <a:t>-Look! </a:t>
            </a:r>
            <a:r>
              <a:rPr lang="fr-FR" sz="1100" dirty="0" err="1" smtClean="0">
                <a:solidFill>
                  <a:schemeClr val="tx1"/>
                </a:solidFill>
              </a:rPr>
              <a:t>She</a:t>
            </a:r>
            <a:r>
              <a:rPr lang="fr-FR" sz="1100" dirty="0" smtClean="0">
                <a:solidFill>
                  <a:schemeClr val="tx1"/>
                </a:solidFill>
              </a:rPr>
              <a:t> </a:t>
            </a:r>
            <a:r>
              <a:rPr lang="fr-FR" sz="1100" dirty="0" err="1" smtClean="0">
                <a:solidFill>
                  <a:schemeClr val="tx1"/>
                </a:solidFill>
              </a:rPr>
              <a:t>is</a:t>
            </a:r>
            <a:r>
              <a:rPr lang="fr-FR" sz="1100" dirty="0" smtClean="0">
                <a:solidFill>
                  <a:schemeClr val="tx1"/>
                </a:solidFill>
              </a:rPr>
              <a:t> </a:t>
            </a:r>
            <a:r>
              <a:rPr lang="fr-FR" sz="1100" dirty="0" err="1" smtClean="0">
                <a:solidFill>
                  <a:schemeClr val="tx1"/>
                </a:solidFill>
              </a:rPr>
              <a:t>talking</a:t>
            </a:r>
            <a:r>
              <a:rPr lang="fr-FR" sz="1100" dirty="0" smtClean="0">
                <a:solidFill>
                  <a:schemeClr val="tx1"/>
                </a:solidFill>
              </a:rPr>
              <a:t> to </a:t>
            </a:r>
            <a:r>
              <a:rPr lang="fr-FR" sz="1100" dirty="0" err="1" smtClean="0">
                <a:solidFill>
                  <a:schemeClr val="tx1"/>
                </a:solidFill>
              </a:rPr>
              <a:t>that</a:t>
            </a:r>
            <a:r>
              <a:rPr lang="fr-FR" sz="1100" dirty="0" smtClean="0">
                <a:solidFill>
                  <a:schemeClr val="tx1"/>
                </a:solidFill>
              </a:rPr>
              <a:t> </a:t>
            </a:r>
            <a:r>
              <a:rPr lang="fr-FR" sz="1100" dirty="0" err="1" smtClean="0">
                <a:solidFill>
                  <a:schemeClr val="tx1"/>
                </a:solidFill>
              </a:rPr>
              <a:t>strange</a:t>
            </a:r>
            <a:r>
              <a:rPr lang="fr-FR" sz="1100" dirty="0" smtClean="0">
                <a:solidFill>
                  <a:schemeClr val="tx1"/>
                </a:solidFill>
              </a:rPr>
              <a:t> man.</a:t>
            </a:r>
            <a:br>
              <a:rPr lang="fr-FR" sz="1100" dirty="0" smtClean="0">
                <a:solidFill>
                  <a:schemeClr val="tx1"/>
                </a:solidFill>
              </a:rPr>
            </a:br>
            <a:r>
              <a:rPr lang="fr-FR" sz="1100" dirty="0" smtClean="0">
                <a:solidFill>
                  <a:schemeClr val="tx1"/>
                </a:solidFill>
              </a:rPr>
              <a:t/>
            </a:r>
            <a:br>
              <a:rPr lang="fr-FR" sz="1100" dirty="0" smtClean="0">
                <a:solidFill>
                  <a:schemeClr val="tx1"/>
                </a:solidFill>
              </a:rPr>
            </a:br>
            <a:r>
              <a:rPr lang="fr-FR" sz="1100" dirty="0" smtClean="0">
                <a:solidFill>
                  <a:schemeClr val="tx1"/>
                </a:solidFill>
              </a:rPr>
              <a:t/>
            </a:r>
            <a:br>
              <a:rPr lang="fr-FR" sz="1100" dirty="0" smtClean="0">
                <a:solidFill>
                  <a:schemeClr val="tx1"/>
                </a:solidFill>
              </a:rPr>
            </a:br>
            <a:r>
              <a:rPr lang="fr-FR" sz="1100" dirty="0" smtClean="0"/>
              <a:t> - </a:t>
            </a:r>
            <a:r>
              <a:rPr lang="fr-FR" sz="1100" u="sng" dirty="0" smtClean="0"/>
              <a:t>POUR EXPRIMER L’ENERVEMENT DU LOCUTEUR A CAUSE D’UNE ACTION REPETEE:</a:t>
            </a:r>
            <a:br>
              <a:rPr lang="fr-FR" sz="1100" u="sng" dirty="0" smtClean="0"/>
            </a:br>
            <a:r>
              <a:rPr lang="fr-FR" sz="1100" dirty="0" smtClean="0">
                <a:solidFill>
                  <a:schemeClr val="bg1"/>
                </a:solidFill>
              </a:rPr>
              <a:t>L’action désigne une répétition obstinée, elle est souvent accompagnée d’adverbes comme </a:t>
            </a:r>
            <a:r>
              <a:rPr lang="fr-FR" sz="1100" i="1" dirty="0" err="1" smtClean="0">
                <a:solidFill>
                  <a:schemeClr val="bg1"/>
                </a:solidFill>
              </a:rPr>
              <a:t>constantly</a:t>
            </a:r>
            <a:r>
              <a:rPr lang="fr-FR" sz="1100" i="1" dirty="0" smtClean="0">
                <a:solidFill>
                  <a:schemeClr val="bg1"/>
                </a:solidFill>
              </a:rPr>
              <a:t>, </a:t>
            </a:r>
            <a:r>
              <a:rPr lang="fr-FR" sz="1100" i="1" dirty="0" err="1" smtClean="0">
                <a:solidFill>
                  <a:schemeClr val="bg1"/>
                </a:solidFill>
              </a:rPr>
              <a:t>always</a:t>
            </a:r>
            <a:r>
              <a:rPr lang="fr-FR" sz="1100" i="1" dirty="0" smtClean="0">
                <a:solidFill>
                  <a:schemeClr val="bg1"/>
                </a:solidFill>
              </a:rPr>
              <a:t>, </a:t>
            </a:r>
            <a:r>
              <a:rPr lang="fr-FR" sz="1100" i="1" dirty="0" err="1" smtClean="0">
                <a:solidFill>
                  <a:schemeClr val="bg1"/>
                </a:solidFill>
              </a:rPr>
              <a:t>again</a:t>
            </a:r>
            <a:r>
              <a:rPr lang="fr-FR" sz="1100" i="1" dirty="0" smtClean="0">
                <a:solidFill>
                  <a:schemeClr val="bg1"/>
                </a:solidFill>
              </a:rPr>
              <a:t> ...</a:t>
            </a:r>
            <a:r>
              <a:rPr lang="fr-FR" sz="1100" dirty="0" smtClean="0"/>
              <a:t> </a:t>
            </a:r>
            <a:br>
              <a:rPr lang="fr-FR" sz="1100" dirty="0" smtClean="0"/>
            </a:br>
            <a:r>
              <a:rPr lang="fr-FR" sz="1100" dirty="0" smtClean="0">
                <a:solidFill>
                  <a:schemeClr val="tx1"/>
                </a:solidFill>
              </a:rPr>
              <a:t> - </a:t>
            </a:r>
            <a:r>
              <a:rPr lang="fr-FR" sz="1100" dirty="0" err="1" smtClean="0">
                <a:solidFill>
                  <a:schemeClr val="tx1"/>
                </a:solidFill>
              </a:rPr>
              <a:t>My</a:t>
            </a:r>
            <a:r>
              <a:rPr lang="fr-FR" sz="1100" dirty="0" smtClean="0">
                <a:solidFill>
                  <a:schemeClr val="tx1"/>
                </a:solidFill>
              </a:rPr>
              <a:t> </a:t>
            </a:r>
            <a:r>
              <a:rPr lang="fr-FR" sz="1100" dirty="0" err="1" smtClean="0">
                <a:solidFill>
                  <a:schemeClr val="tx1"/>
                </a:solidFill>
              </a:rPr>
              <a:t>mother</a:t>
            </a:r>
            <a:r>
              <a:rPr lang="fr-FR" sz="1100" dirty="0" smtClean="0">
                <a:solidFill>
                  <a:schemeClr val="tx1"/>
                </a:solidFill>
              </a:rPr>
              <a:t> </a:t>
            </a:r>
            <a:r>
              <a:rPr lang="fr-FR" sz="1100" dirty="0" err="1" smtClean="0">
                <a:solidFill>
                  <a:schemeClr val="tx1"/>
                </a:solidFill>
              </a:rPr>
              <a:t>is</a:t>
            </a:r>
            <a:r>
              <a:rPr lang="fr-FR" sz="1100" dirty="0" smtClean="0">
                <a:solidFill>
                  <a:schemeClr val="tx1"/>
                </a:solidFill>
              </a:rPr>
              <a:t> </a:t>
            </a:r>
            <a:r>
              <a:rPr lang="fr-FR" sz="1100" dirty="0" err="1" smtClean="0">
                <a:solidFill>
                  <a:schemeClr val="tx1"/>
                </a:solidFill>
              </a:rPr>
              <a:t>always</a:t>
            </a:r>
            <a:r>
              <a:rPr lang="fr-FR" sz="1100" dirty="0" smtClean="0">
                <a:solidFill>
                  <a:schemeClr val="tx1"/>
                </a:solidFill>
              </a:rPr>
              <a:t> </a:t>
            </a:r>
            <a:r>
              <a:rPr lang="fr-FR" sz="1100" dirty="0" err="1" smtClean="0">
                <a:solidFill>
                  <a:schemeClr val="tx1"/>
                </a:solidFill>
              </a:rPr>
              <a:t>spying</a:t>
            </a:r>
            <a:r>
              <a:rPr lang="fr-FR" sz="1100" dirty="0" smtClean="0">
                <a:solidFill>
                  <a:schemeClr val="tx1"/>
                </a:solidFill>
              </a:rPr>
              <a:t> on me!</a:t>
            </a:r>
            <a:br>
              <a:rPr lang="fr-FR" sz="1100" dirty="0" smtClean="0">
                <a:solidFill>
                  <a:schemeClr val="tx1"/>
                </a:solidFill>
              </a:rPr>
            </a:br>
            <a:r>
              <a:rPr lang="fr-FR" sz="1100" dirty="0" smtClean="0">
                <a:solidFill>
                  <a:schemeClr val="tx1"/>
                </a:solidFill>
              </a:rPr>
              <a:t>- </a:t>
            </a:r>
            <a:r>
              <a:rPr lang="fr-FR" sz="1100" dirty="0" err="1" smtClean="0">
                <a:solidFill>
                  <a:schemeClr val="tx1"/>
                </a:solidFill>
              </a:rPr>
              <a:t>My</a:t>
            </a:r>
            <a:r>
              <a:rPr lang="fr-FR" sz="1100" dirty="0" smtClean="0">
                <a:solidFill>
                  <a:schemeClr val="tx1"/>
                </a:solidFill>
              </a:rPr>
              <a:t> </a:t>
            </a:r>
            <a:r>
              <a:rPr lang="fr-FR" sz="1100" dirty="0" err="1" smtClean="0">
                <a:solidFill>
                  <a:schemeClr val="tx1"/>
                </a:solidFill>
              </a:rPr>
              <a:t>boyfriend</a:t>
            </a:r>
            <a:r>
              <a:rPr lang="fr-FR" sz="1100" dirty="0" smtClean="0">
                <a:solidFill>
                  <a:schemeClr val="tx1"/>
                </a:solidFill>
              </a:rPr>
              <a:t> </a:t>
            </a:r>
            <a:r>
              <a:rPr lang="fr-FR" sz="1100" dirty="0" err="1" smtClean="0">
                <a:solidFill>
                  <a:schemeClr val="tx1"/>
                </a:solidFill>
              </a:rPr>
              <a:t>is</a:t>
            </a:r>
            <a:r>
              <a:rPr lang="fr-FR" sz="1100" dirty="0" smtClean="0">
                <a:solidFill>
                  <a:schemeClr val="tx1"/>
                </a:solidFill>
              </a:rPr>
              <a:t> </a:t>
            </a:r>
            <a:r>
              <a:rPr lang="fr-FR" sz="1100" dirty="0" err="1" smtClean="0">
                <a:solidFill>
                  <a:schemeClr val="tx1"/>
                </a:solidFill>
              </a:rPr>
              <a:t>constantly</a:t>
            </a:r>
            <a:r>
              <a:rPr lang="fr-FR" sz="1100" dirty="0" smtClean="0">
                <a:solidFill>
                  <a:schemeClr val="tx1"/>
                </a:solidFill>
              </a:rPr>
              <a:t> </a:t>
            </a:r>
            <a:r>
              <a:rPr lang="fr-FR" sz="1100" dirty="0" err="1" smtClean="0">
                <a:solidFill>
                  <a:schemeClr val="tx1"/>
                </a:solidFill>
              </a:rPr>
              <a:t>asking</a:t>
            </a:r>
            <a:r>
              <a:rPr lang="fr-FR" sz="1100" dirty="0" smtClean="0">
                <a:solidFill>
                  <a:schemeClr val="tx1"/>
                </a:solidFill>
              </a:rPr>
              <a:t> </a:t>
            </a:r>
            <a:r>
              <a:rPr lang="fr-FR" sz="1100" dirty="0" err="1" smtClean="0">
                <a:solidFill>
                  <a:schemeClr val="tx1"/>
                </a:solidFill>
              </a:rPr>
              <a:t>where</a:t>
            </a:r>
            <a:r>
              <a:rPr lang="fr-FR" sz="1100" dirty="0" smtClean="0">
                <a:solidFill>
                  <a:schemeClr val="tx1"/>
                </a:solidFill>
              </a:rPr>
              <a:t> I </a:t>
            </a:r>
            <a:r>
              <a:rPr lang="fr-FR" sz="1100" dirty="0" err="1" smtClean="0">
                <a:solidFill>
                  <a:schemeClr val="tx1"/>
                </a:solidFill>
              </a:rPr>
              <a:t>am</a:t>
            </a:r>
            <a:r>
              <a:rPr lang="fr-FR" sz="1100" dirty="0" smtClean="0">
                <a:solidFill>
                  <a:schemeClr val="tx1"/>
                </a:solidFill>
              </a:rPr>
              <a:t>. I </a:t>
            </a:r>
            <a:r>
              <a:rPr lang="fr-FR" sz="1100" dirty="0" err="1" smtClean="0">
                <a:solidFill>
                  <a:schemeClr val="tx1"/>
                </a:solidFill>
              </a:rPr>
              <a:t>can’t</a:t>
            </a:r>
            <a:r>
              <a:rPr lang="fr-FR" sz="1100" dirty="0" smtClean="0">
                <a:solidFill>
                  <a:schemeClr val="tx1"/>
                </a:solidFill>
              </a:rPr>
              <a:t> stand </a:t>
            </a:r>
            <a:r>
              <a:rPr lang="fr-FR" sz="1100" dirty="0" err="1" smtClean="0">
                <a:solidFill>
                  <a:schemeClr val="tx1"/>
                </a:solidFill>
              </a:rPr>
              <a:t>it</a:t>
            </a:r>
            <a:r>
              <a:rPr lang="fr-FR" sz="1100" dirty="0" smtClean="0">
                <a:solidFill>
                  <a:schemeClr val="tx1"/>
                </a:solidFill>
              </a:rPr>
              <a:t> </a:t>
            </a:r>
            <a:r>
              <a:rPr lang="fr-FR" sz="1100" dirty="0" err="1" smtClean="0">
                <a:solidFill>
                  <a:schemeClr val="tx1"/>
                </a:solidFill>
              </a:rPr>
              <a:t>anymore</a:t>
            </a:r>
            <a:r>
              <a:rPr lang="fr-FR" sz="1100" dirty="0" smtClean="0">
                <a:solidFill>
                  <a:schemeClr val="tx1"/>
                </a:solidFill>
              </a:rPr>
              <a:t>. </a:t>
            </a:r>
            <a:r>
              <a:rPr lang="fr-FR" sz="1100" dirty="0" smtClean="0"/>
              <a:t/>
            </a:r>
            <a:br>
              <a:rPr lang="fr-FR" sz="1100" dirty="0" smtClean="0"/>
            </a:br>
            <a:r>
              <a:rPr lang="fr-FR" sz="1100" dirty="0" smtClean="0">
                <a:solidFill>
                  <a:schemeClr val="tx1"/>
                </a:solidFill>
              </a:rPr>
              <a:t/>
            </a:r>
            <a:br>
              <a:rPr lang="fr-FR" sz="1100" dirty="0" smtClean="0">
                <a:solidFill>
                  <a:schemeClr val="tx1"/>
                </a:solidFill>
              </a:rPr>
            </a:br>
            <a:r>
              <a:rPr lang="fr-FR" sz="1100" dirty="0" smtClean="0">
                <a:solidFill>
                  <a:schemeClr val="tx1"/>
                </a:solidFill>
              </a:rPr>
              <a:t/>
            </a:r>
            <a:br>
              <a:rPr lang="fr-FR" sz="1100" dirty="0" smtClean="0">
                <a:solidFill>
                  <a:schemeClr val="tx1"/>
                </a:solidFill>
              </a:rPr>
            </a:br>
            <a:r>
              <a:rPr lang="fr-FR" sz="1100" dirty="0" smtClean="0"/>
              <a:t> - </a:t>
            </a:r>
            <a:r>
              <a:rPr lang="fr-FR" sz="1100" u="sng" dirty="0" smtClean="0"/>
              <a:t>POUR PARLER D’UNE ACTION DANS UN FUTUR PROCHE:</a:t>
            </a:r>
            <a:br>
              <a:rPr lang="fr-FR" sz="1100" u="sng" dirty="0" smtClean="0"/>
            </a:br>
            <a:r>
              <a:rPr lang="fr-FR" sz="1100" dirty="0" smtClean="0">
                <a:solidFill>
                  <a:schemeClr val="bg1"/>
                </a:solidFill>
              </a:rPr>
              <a:t>L’action désigne une action qui a été planifiée, elle est accompagnée d’un marqueur de temps futur : </a:t>
            </a:r>
            <a:r>
              <a:rPr lang="fr-FR" sz="1100" dirty="0" err="1" smtClean="0">
                <a:solidFill>
                  <a:schemeClr val="bg1"/>
                </a:solidFill>
              </a:rPr>
              <a:t>this</a:t>
            </a:r>
            <a:r>
              <a:rPr lang="fr-FR" sz="1100" dirty="0" smtClean="0">
                <a:solidFill>
                  <a:schemeClr val="bg1"/>
                </a:solidFill>
              </a:rPr>
              <a:t> </a:t>
            </a:r>
            <a:r>
              <a:rPr lang="fr-FR" sz="1100" dirty="0" err="1" smtClean="0">
                <a:solidFill>
                  <a:schemeClr val="bg1"/>
                </a:solidFill>
              </a:rPr>
              <a:t>afternoon</a:t>
            </a:r>
            <a:r>
              <a:rPr lang="fr-FR" sz="1100" dirty="0" smtClean="0">
                <a:solidFill>
                  <a:schemeClr val="bg1"/>
                </a:solidFill>
              </a:rPr>
              <a:t>, </a:t>
            </a:r>
            <a:r>
              <a:rPr lang="fr-FR" sz="1100" dirty="0" err="1" smtClean="0">
                <a:solidFill>
                  <a:schemeClr val="bg1"/>
                </a:solidFill>
              </a:rPr>
              <a:t>tonight</a:t>
            </a:r>
            <a:r>
              <a:rPr lang="fr-FR" sz="1100" dirty="0" smtClean="0">
                <a:solidFill>
                  <a:schemeClr val="bg1"/>
                </a:solidFill>
              </a:rPr>
              <a:t>, </a:t>
            </a:r>
            <a:r>
              <a:rPr lang="fr-FR" sz="1100" dirty="0" err="1" smtClean="0">
                <a:solidFill>
                  <a:schemeClr val="bg1"/>
                </a:solidFill>
              </a:rPr>
              <a:t>tomorrow</a:t>
            </a:r>
            <a:r>
              <a:rPr lang="fr-FR" sz="1100" dirty="0" smtClean="0">
                <a:solidFill>
                  <a:schemeClr val="bg1"/>
                </a:solidFill>
              </a:rPr>
              <a:t> …</a:t>
            </a:r>
            <a:br>
              <a:rPr lang="fr-FR" sz="1100" dirty="0" smtClean="0">
                <a:solidFill>
                  <a:schemeClr val="bg1"/>
                </a:solidFill>
              </a:rPr>
            </a:br>
            <a:r>
              <a:rPr lang="fr-FR" sz="1100" dirty="0" smtClean="0">
                <a:solidFill>
                  <a:schemeClr val="tx1"/>
                </a:solidFill>
              </a:rPr>
              <a:t>- Dan has </a:t>
            </a:r>
            <a:r>
              <a:rPr lang="fr-FR" sz="1100" dirty="0" err="1" smtClean="0">
                <a:solidFill>
                  <a:schemeClr val="tx1"/>
                </a:solidFill>
              </a:rPr>
              <a:t>invited</a:t>
            </a:r>
            <a:r>
              <a:rPr lang="fr-FR" sz="1100" dirty="0" smtClean="0">
                <a:solidFill>
                  <a:schemeClr val="tx1"/>
                </a:solidFill>
              </a:rPr>
              <a:t> me for diner and I have </a:t>
            </a:r>
            <a:r>
              <a:rPr lang="fr-FR" sz="1100" dirty="0" err="1" smtClean="0">
                <a:solidFill>
                  <a:schemeClr val="tx1"/>
                </a:solidFill>
              </a:rPr>
              <a:t>accepted</a:t>
            </a:r>
            <a:r>
              <a:rPr lang="fr-FR" sz="1100" dirty="0" smtClean="0">
                <a:solidFill>
                  <a:schemeClr val="tx1"/>
                </a:solidFill>
              </a:rPr>
              <a:t> </a:t>
            </a:r>
            <a:r>
              <a:rPr lang="fr-FR" sz="1100" dirty="0" err="1" smtClean="0">
                <a:solidFill>
                  <a:schemeClr val="tx1"/>
                </a:solidFill>
              </a:rPr>
              <a:t>his</a:t>
            </a:r>
            <a:r>
              <a:rPr lang="fr-FR" sz="1100" dirty="0" smtClean="0">
                <a:solidFill>
                  <a:schemeClr val="tx1"/>
                </a:solidFill>
              </a:rPr>
              <a:t> invitation : </a:t>
            </a:r>
            <a:r>
              <a:rPr lang="fr-FR" sz="1100" dirty="0" err="1" smtClean="0">
                <a:solidFill>
                  <a:schemeClr val="tx1"/>
                </a:solidFill>
              </a:rPr>
              <a:t>we</a:t>
            </a:r>
            <a:r>
              <a:rPr lang="fr-FR" sz="1100" dirty="0" smtClean="0">
                <a:solidFill>
                  <a:schemeClr val="tx1"/>
                </a:solidFill>
              </a:rPr>
              <a:t> are </a:t>
            </a:r>
            <a:r>
              <a:rPr lang="fr-FR" sz="1100" dirty="0" err="1" smtClean="0">
                <a:solidFill>
                  <a:schemeClr val="tx1"/>
                </a:solidFill>
              </a:rPr>
              <a:t>having</a:t>
            </a:r>
            <a:r>
              <a:rPr lang="fr-FR" sz="1100" dirty="0" smtClean="0">
                <a:solidFill>
                  <a:schemeClr val="tx1"/>
                </a:solidFill>
              </a:rPr>
              <a:t> diner </a:t>
            </a:r>
            <a:r>
              <a:rPr lang="fr-FR" sz="1100" dirty="0" err="1" smtClean="0">
                <a:solidFill>
                  <a:schemeClr val="tx1"/>
                </a:solidFill>
              </a:rPr>
              <a:t>tonight</a:t>
            </a:r>
            <a:r>
              <a:rPr lang="fr-FR" sz="1100" dirty="0" smtClean="0">
                <a:solidFill>
                  <a:schemeClr val="tx1"/>
                </a:solidFill>
              </a:rPr>
              <a:t>.</a:t>
            </a:r>
            <a:r>
              <a:rPr lang="fr-FR" sz="1200" dirty="0" smtClean="0">
                <a:solidFill>
                  <a:schemeClr val="tx1"/>
                </a:solidFill>
              </a:rPr>
              <a:t/>
            </a:r>
            <a:br>
              <a:rPr lang="fr-FR" sz="1200" dirty="0" smtClean="0">
                <a:solidFill>
                  <a:schemeClr val="tx1"/>
                </a:solidFill>
              </a:rPr>
            </a:br>
            <a:r>
              <a:rPr lang="fr-FR" sz="1200" dirty="0" smtClean="0">
                <a:solidFill>
                  <a:schemeClr val="tx1"/>
                </a:solidFill>
              </a:rPr>
              <a:t/>
            </a:r>
            <a:br>
              <a:rPr lang="fr-FR" sz="1200" dirty="0" smtClean="0">
                <a:solidFill>
                  <a:schemeClr val="tx1"/>
                </a:solidFill>
              </a:rPr>
            </a:br>
            <a:r>
              <a:rPr lang="fr-FR" sz="1200" dirty="0" smtClean="0">
                <a:solidFill>
                  <a:schemeClr val="bg1"/>
                </a:solidFill>
              </a:rPr>
              <a:t/>
            </a:r>
            <a:br>
              <a:rPr lang="fr-FR" sz="1200" dirty="0" smtClean="0">
                <a:solidFill>
                  <a:schemeClr val="bg1"/>
                </a:solidFill>
              </a:rPr>
            </a:br>
            <a:r>
              <a:rPr lang="fr-FR" sz="1600" dirty="0" smtClean="0"/>
              <a:t> - </a:t>
            </a:r>
            <a:r>
              <a:rPr lang="fr-FR" sz="1600" u="sng" dirty="0" smtClean="0"/>
              <a:t>POUR PARLER D’UNE ACTION FUTURE AVEC BE GOING TO, EN INSISTANT SUR L’INTENTION</a:t>
            </a:r>
            <a:br>
              <a:rPr lang="fr-FR" sz="1600" u="sng" dirty="0" smtClean="0"/>
            </a:br>
            <a:r>
              <a:rPr lang="fr-FR" sz="1600" dirty="0" smtClean="0">
                <a:solidFill>
                  <a:schemeClr val="bg1"/>
                </a:solidFill>
              </a:rPr>
              <a:t>L’action désigne aussi une action qui a été planifiée,  mais on insiste sur l’intention du locuteur, en français on traduira par aller faire </a:t>
            </a:r>
            <a:r>
              <a:rPr lang="fr-FR" sz="1600" dirty="0" err="1" smtClean="0">
                <a:solidFill>
                  <a:schemeClr val="bg1"/>
                </a:solidFill>
              </a:rPr>
              <a:t>qq</a:t>
            </a:r>
            <a:r>
              <a:rPr lang="fr-FR" sz="1600" dirty="0" smtClean="0">
                <a:solidFill>
                  <a:schemeClr val="bg1"/>
                </a:solidFill>
              </a:rPr>
              <a:t> chose. Ex: je vais l’appeler = j’ai l’intention de l’appeler = I </a:t>
            </a:r>
            <a:r>
              <a:rPr lang="fr-FR" sz="1600" dirty="0" err="1" smtClean="0">
                <a:solidFill>
                  <a:schemeClr val="bg1"/>
                </a:solidFill>
              </a:rPr>
              <a:t>am</a:t>
            </a:r>
            <a:r>
              <a:rPr lang="fr-FR" sz="1600" dirty="0" smtClean="0">
                <a:solidFill>
                  <a:schemeClr val="bg1"/>
                </a:solidFill>
              </a:rPr>
              <a:t> </a:t>
            </a:r>
            <a:r>
              <a:rPr lang="fr-FR" sz="1600" dirty="0" err="1" smtClean="0">
                <a:solidFill>
                  <a:schemeClr val="bg1"/>
                </a:solidFill>
              </a:rPr>
              <a:t>going</a:t>
            </a:r>
            <a:r>
              <a:rPr lang="fr-FR" sz="1600" dirty="0" smtClean="0">
                <a:solidFill>
                  <a:schemeClr val="bg1"/>
                </a:solidFill>
              </a:rPr>
              <a:t> to call </a:t>
            </a:r>
            <a:r>
              <a:rPr lang="fr-FR" sz="1600" dirty="0" err="1" smtClean="0">
                <a:solidFill>
                  <a:schemeClr val="bg1"/>
                </a:solidFill>
              </a:rPr>
              <a:t>him</a:t>
            </a:r>
            <a:r>
              <a:rPr lang="fr-FR" sz="1600" dirty="0" smtClean="0">
                <a:solidFill>
                  <a:schemeClr val="bg1"/>
                </a:solidFill>
              </a:rPr>
              <a:t>.</a:t>
            </a:r>
            <a:br>
              <a:rPr lang="fr-FR" sz="1600" dirty="0" smtClean="0">
                <a:solidFill>
                  <a:schemeClr val="bg1"/>
                </a:solidFill>
              </a:rPr>
            </a:br>
            <a:r>
              <a:rPr lang="fr-FR" sz="1600" dirty="0" smtClean="0">
                <a:solidFill>
                  <a:schemeClr val="tx1"/>
                </a:solidFill>
              </a:rPr>
              <a:t>- I </a:t>
            </a:r>
            <a:r>
              <a:rPr lang="fr-FR" sz="1600" dirty="0" err="1" smtClean="0">
                <a:solidFill>
                  <a:schemeClr val="tx1"/>
                </a:solidFill>
              </a:rPr>
              <a:t>am</a:t>
            </a:r>
            <a:r>
              <a:rPr lang="fr-FR" sz="1600" dirty="0" smtClean="0">
                <a:solidFill>
                  <a:schemeClr val="tx1"/>
                </a:solidFill>
              </a:rPr>
              <a:t> not </a:t>
            </a:r>
            <a:r>
              <a:rPr lang="fr-FR" sz="1600" dirty="0" err="1" smtClean="0">
                <a:solidFill>
                  <a:schemeClr val="tx1"/>
                </a:solidFill>
              </a:rPr>
              <a:t>going</a:t>
            </a:r>
            <a:r>
              <a:rPr lang="fr-FR" sz="1600" dirty="0" smtClean="0">
                <a:solidFill>
                  <a:schemeClr val="tx1"/>
                </a:solidFill>
              </a:rPr>
              <a:t> to tell </a:t>
            </a:r>
            <a:r>
              <a:rPr lang="fr-FR" sz="1600" dirty="0" err="1" smtClean="0">
                <a:solidFill>
                  <a:schemeClr val="tx1"/>
                </a:solidFill>
              </a:rPr>
              <a:t>you</a:t>
            </a:r>
            <a:r>
              <a:rPr lang="fr-FR" sz="1600" dirty="0" smtClean="0">
                <a:solidFill>
                  <a:schemeClr val="tx1"/>
                </a:solidFill>
              </a:rPr>
              <a:t> </a:t>
            </a:r>
            <a:r>
              <a:rPr lang="fr-FR" sz="1600" dirty="0" err="1" smtClean="0">
                <a:solidFill>
                  <a:schemeClr val="tx1"/>
                </a:solidFill>
              </a:rPr>
              <a:t>because</a:t>
            </a:r>
            <a:r>
              <a:rPr lang="fr-FR" sz="1600" dirty="0" smtClean="0">
                <a:solidFill>
                  <a:schemeClr val="tx1"/>
                </a:solidFill>
              </a:rPr>
              <a:t> </a:t>
            </a:r>
            <a:r>
              <a:rPr lang="fr-FR" sz="1600" dirty="0" err="1" smtClean="0">
                <a:solidFill>
                  <a:schemeClr val="tx1"/>
                </a:solidFill>
              </a:rPr>
              <a:t>it</a:t>
            </a:r>
            <a:r>
              <a:rPr lang="fr-FR" sz="1600" dirty="0" smtClean="0">
                <a:solidFill>
                  <a:schemeClr val="tx1"/>
                </a:solidFill>
              </a:rPr>
              <a:t> </a:t>
            </a:r>
            <a:r>
              <a:rPr lang="fr-FR" sz="1600" dirty="0" err="1" smtClean="0">
                <a:solidFill>
                  <a:schemeClr val="tx1"/>
                </a:solidFill>
              </a:rPr>
              <a:t>is</a:t>
            </a:r>
            <a:r>
              <a:rPr lang="fr-FR" sz="1600" dirty="0" smtClean="0">
                <a:solidFill>
                  <a:schemeClr val="tx1"/>
                </a:solidFill>
              </a:rPr>
              <a:t> </a:t>
            </a:r>
            <a:r>
              <a:rPr lang="fr-FR" sz="1600" dirty="0" err="1" smtClean="0">
                <a:solidFill>
                  <a:schemeClr val="tx1"/>
                </a:solidFill>
              </a:rPr>
              <a:t>classified</a:t>
            </a:r>
            <a:r>
              <a:rPr lang="fr-FR" sz="1600" dirty="0" smtClean="0">
                <a:solidFill>
                  <a:schemeClr val="tx1"/>
                </a:solidFill>
              </a:rPr>
              <a:t> information. (je ne vais pas te le dire, je n’en ai pas l’intention)</a:t>
            </a:r>
            <a:br>
              <a:rPr lang="fr-FR" sz="1600" dirty="0" smtClean="0">
                <a:solidFill>
                  <a:schemeClr val="tx1"/>
                </a:solidFill>
              </a:rPr>
            </a:br>
            <a:r>
              <a:rPr lang="fr-FR" sz="1600" dirty="0" smtClean="0">
                <a:solidFill>
                  <a:schemeClr val="tx1"/>
                </a:solidFill>
              </a:rPr>
              <a:t>- </a:t>
            </a:r>
            <a:r>
              <a:rPr lang="fr-FR" sz="1600" dirty="0" err="1" smtClean="0">
                <a:solidFill>
                  <a:schemeClr val="tx1"/>
                </a:solidFill>
              </a:rPr>
              <a:t>Mum</a:t>
            </a:r>
            <a:r>
              <a:rPr lang="fr-FR" sz="1600" dirty="0" smtClean="0">
                <a:solidFill>
                  <a:schemeClr val="tx1"/>
                </a:solidFill>
              </a:rPr>
              <a:t> </a:t>
            </a:r>
            <a:r>
              <a:rPr lang="fr-FR" sz="1600" dirty="0" err="1" smtClean="0">
                <a:solidFill>
                  <a:schemeClr val="tx1"/>
                </a:solidFill>
              </a:rPr>
              <a:t>is</a:t>
            </a:r>
            <a:r>
              <a:rPr lang="fr-FR" sz="1600" dirty="0" smtClean="0">
                <a:solidFill>
                  <a:schemeClr val="tx1"/>
                </a:solidFill>
              </a:rPr>
              <a:t> </a:t>
            </a:r>
            <a:r>
              <a:rPr lang="fr-FR" sz="1600" dirty="0" err="1" smtClean="0">
                <a:solidFill>
                  <a:schemeClr val="tx1"/>
                </a:solidFill>
              </a:rPr>
              <a:t>going</a:t>
            </a:r>
            <a:r>
              <a:rPr lang="fr-FR" sz="1600" dirty="0" smtClean="0">
                <a:solidFill>
                  <a:schemeClr val="tx1"/>
                </a:solidFill>
              </a:rPr>
              <a:t> to </a:t>
            </a:r>
            <a:r>
              <a:rPr lang="fr-FR" sz="1600" dirty="0" err="1" smtClean="0">
                <a:solidFill>
                  <a:schemeClr val="tx1"/>
                </a:solidFill>
              </a:rPr>
              <a:t>kill</a:t>
            </a:r>
            <a:r>
              <a:rPr lang="fr-FR" sz="1600" dirty="0" smtClean="0">
                <a:solidFill>
                  <a:schemeClr val="tx1"/>
                </a:solidFill>
              </a:rPr>
              <a:t> </a:t>
            </a:r>
            <a:r>
              <a:rPr lang="fr-FR" sz="1600" dirty="0" err="1" smtClean="0">
                <a:solidFill>
                  <a:schemeClr val="tx1"/>
                </a:solidFill>
              </a:rPr>
              <a:t>you</a:t>
            </a:r>
            <a:r>
              <a:rPr lang="fr-FR" sz="1600" dirty="0" smtClean="0">
                <a:solidFill>
                  <a:schemeClr val="tx1"/>
                </a:solidFill>
              </a:rPr>
              <a:t> for </a:t>
            </a:r>
            <a:r>
              <a:rPr lang="fr-FR" sz="1600" dirty="0" err="1" smtClean="0">
                <a:solidFill>
                  <a:schemeClr val="tx1"/>
                </a:solidFill>
              </a:rPr>
              <a:t>taking</a:t>
            </a:r>
            <a:r>
              <a:rPr lang="fr-FR" sz="1600" dirty="0" smtClean="0">
                <a:solidFill>
                  <a:schemeClr val="tx1"/>
                </a:solidFill>
              </a:rPr>
              <a:t> </a:t>
            </a:r>
            <a:r>
              <a:rPr lang="fr-FR" sz="1600" dirty="0" err="1" smtClean="0">
                <a:solidFill>
                  <a:schemeClr val="tx1"/>
                </a:solidFill>
              </a:rPr>
              <a:t>her</a:t>
            </a:r>
            <a:r>
              <a:rPr lang="fr-FR" sz="1600" dirty="0" smtClean="0">
                <a:solidFill>
                  <a:schemeClr val="tx1"/>
                </a:solidFill>
              </a:rPr>
              <a:t> car!</a:t>
            </a:r>
            <a:br>
              <a:rPr lang="fr-FR" sz="1600" dirty="0" smtClean="0">
                <a:solidFill>
                  <a:schemeClr val="tx1"/>
                </a:solidFill>
              </a:rPr>
            </a:br>
            <a:r>
              <a:rPr lang="fr-FR" sz="1600" dirty="0" smtClean="0">
                <a:solidFill>
                  <a:schemeClr val="tx1"/>
                </a:solidFill>
              </a:rPr>
              <a:t/>
            </a:r>
            <a:br>
              <a:rPr lang="fr-FR" sz="1600" dirty="0" smtClean="0">
                <a:solidFill>
                  <a:schemeClr val="tx1"/>
                </a:solidFill>
              </a:rPr>
            </a:br>
            <a:r>
              <a:rPr lang="fr-FR" sz="1600" dirty="0" smtClean="0">
                <a:solidFill>
                  <a:schemeClr val="bg1"/>
                </a:solidFill>
              </a:rPr>
              <a:t>Toujours avec BE GOING TO, l’action se situe dans un futur proche, et il y 100% de chose qu’elle se déroule. </a:t>
            </a:r>
            <a:br>
              <a:rPr lang="fr-FR" sz="1600" dirty="0" smtClean="0">
                <a:solidFill>
                  <a:schemeClr val="bg1"/>
                </a:solidFill>
              </a:rPr>
            </a:br>
            <a:r>
              <a:rPr lang="fr-FR" sz="1600" dirty="0" smtClean="0">
                <a:solidFill>
                  <a:schemeClr val="tx1"/>
                </a:solidFill>
              </a:rPr>
              <a:t>- I know </a:t>
            </a:r>
            <a:r>
              <a:rPr lang="fr-FR" sz="1600" dirty="0" err="1" smtClean="0">
                <a:solidFill>
                  <a:schemeClr val="tx1"/>
                </a:solidFill>
              </a:rPr>
              <a:t>she</a:t>
            </a:r>
            <a:r>
              <a:rPr lang="fr-FR" sz="1600" dirty="0" smtClean="0">
                <a:solidFill>
                  <a:schemeClr val="tx1"/>
                </a:solidFill>
              </a:rPr>
              <a:t> </a:t>
            </a:r>
            <a:r>
              <a:rPr lang="fr-FR" sz="1600" dirty="0" err="1" smtClean="0">
                <a:solidFill>
                  <a:schemeClr val="tx1"/>
                </a:solidFill>
              </a:rPr>
              <a:t>is</a:t>
            </a:r>
            <a:r>
              <a:rPr lang="fr-FR" sz="1600" dirty="0" smtClean="0">
                <a:solidFill>
                  <a:schemeClr val="tx1"/>
                </a:solidFill>
              </a:rPr>
              <a:t> </a:t>
            </a:r>
            <a:r>
              <a:rPr lang="fr-FR" sz="1600" dirty="0" err="1" smtClean="0">
                <a:solidFill>
                  <a:schemeClr val="tx1"/>
                </a:solidFill>
              </a:rPr>
              <a:t>going</a:t>
            </a:r>
            <a:r>
              <a:rPr lang="fr-FR" sz="1600" dirty="0" smtClean="0">
                <a:solidFill>
                  <a:schemeClr val="tx1"/>
                </a:solidFill>
              </a:rPr>
              <a:t> to invite me out. </a:t>
            </a:r>
            <a:r>
              <a:rPr lang="fr-FR" sz="1600" dirty="0" smtClean="0">
                <a:solidFill>
                  <a:schemeClr val="bg1"/>
                </a:solidFill>
              </a:rPr>
              <a:t>Le locuteur est certain que son amie va l’inviter.</a:t>
            </a:r>
            <a:endParaRPr lang="fr-FR" sz="1600" dirty="0">
              <a:solidFill>
                <a:schemeClr val="bg1"/>
              </a:solidFill>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u="sng" dirty="0" smtClean="0"/>
              <a:t>Temps équivalent français:</a:t>
            </a:r>
            <a:br>
              <a:rPr lang="fr-FR" u="sng" dirty="0" smtClean="0"/>
            </a:br>
            <a:r>
              <a:rPr lang="fr-FR" u="sng" dirty="0" smtClean="0"/>
              <a:t/>
            </a:r>
            <a:br>
              <a:rPr lang="fr-FR" u="sng" dirty="0" smtClean="0"/>
            </a:br>
            <a:r>
              <a:rPr lang="fr-FR" dirty="0" smtClean="0"/>
              <a:t>le présent de l’indicatif</a:t>
            </a:r>
            <a:endParaRPr lang="fr-FR" dirty="0"/>
          </a:p>
        </p:txBody>
      </p:sp>
    </p:spTree>
  </p:cSld>
  <p:clrMapOvr>
    <a:masterClrMapping/>
  </p:clrMapOvr>
  <p:transition>
    <p:pull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normAutofit/>
          </a:bodyPr>
          <a:lstStyle/>
          <a:p>
            <a:pPr algn="l"/>
            <a:r>
              <a:rPr lang="fr-FR" sz="1600" dirty="0" smtClean="0"/>
              <a:t>I. Conjuguer à la personne qui convient, aux formes qui conviennent.</a:t>
            </a:r>
            <a:br>
              <a:rPr lang="fr-FR" sz="1600" dirty="0" smtClean="0"/>
            </a:br>
            <a:r>
              <a:rPr lang="fr-FR" sz="1600" dirty="0" smtClean="0"/>
              <a:t>II. Exercice. Traduire les phrases suivantes après avoir déterminé la VALEUR du présent progressif. Trouver l’intrus.</a:t>
            </a:r>
            <a:br>
              <a:rPr lang="fr-FR" sz="1600" dirty="0" smtClean="0"/>
            </a:br>
            <a:r>
              <a:rPr lang="fr-FR" sz="1600" dirty="0" smtClean="0"/>
              <a:t/>
            </a:r>
            <a:br>
              <a:rPr lang="fr-FR" sz="1600" dirty="0" smtClean="0"/>
            </a:br>
            <a:r>
              <a:rPr lang="fr-FR" sz="1600" dirty="0" smtClean="0"/>
              <a:t>I.  </a:t>
            </a:r>
            <a:br>
              <a:rPr lang="fr-FR" sz="1600" dirty="0" smtClean="0"/>
            </a:br>
            <a:r>
              <a:rPr lang="fr-FR" sz="1600" dirty="0" smtClean="0"/>
              <a:t>a. SPEAK, </a:t>
            </a:r>
            <a:r>
              <a:rPr lang="fr-FR" sz="1600" dirty="0" err="1" smtClean="0"/>
              <a:t>aff</a:t>
            </a:r>
            <a:r>
              <a:rPr lang="fr-FR" sz="1600" dirty="0" smtClean="0"/>
              <a:t>. </a:t>
            </a:r>
            <a:r>
              <a:rPr lang="fr-FR" sz="1600" dirty="0" err="1" smtClean="0"/>
              <a:t>form</a:t>
            </a:r>
            <a:r>
              <a:rPr lang="fr-FR" sz="1600" dirty="0" smtClean="0"/>
              <a:t>/ 3rd pers. </a:t>
            </a:r>
            <a:r>
              <a:rPr lang="fr-FR" sz="1600" dirty="0" err="1" smtClean="0"/>
              <a:t>sing</a:t>
            </a:r>
            <a:r>
              <a:rPr lang="fr-FR" sz="1600" dirty="0" smtClean="0"/>
              <a:t/>
            </a:r>
            <a:br>
              <a:rPr lang="fr-FR" sz="1600" dirty="0" smtClean="0"/>
            </a:br>
            <a:r>
              <a:rPr lang="fr-FR" sz="1600" dirty="0" smtClean="0"/>
              <a:t>b. BE, </a:t>
            </a:r>
            <a:r>
              <a:rPr lang="fr-FR" sz="1600" dirty="0" err="1" smtClean="0"/>
              <a:t>interr</a:t>
            </a:r>
            <a:r>
              <a:rPr lang="fr-FR" sz="1600" dirty="0" smtClean="0"/>
              <a:t>. </a:t>
            </a:r>
            <a:r>
              <a:rPr lang="fr-FR" sz="1600" dirty="0" err="1" smtClean="0"/>
              <a:t>form</a:t>
            </a:r>
            <a:r>
              <a:rPr lang="fr-FR" sz="1600" dirty="0" smtClean="0"/>
              <a:t> / 2nd pers. </a:t>
            </a:r>
            <a:r>
              <a:rPr lang="fr-FR" sz="1600" dirty="0" err="1" smtClean="0"/>
              <a:t>sing</a:t>
            </a:r>
            <a:r>
              <a:rPr lang="fr-FR" sz="1600" dirty="0" smtClean="0"/>
              <a:t/>
            </a:r>
            <a:br>
              <a:rPr lang="fr-FR" sz="1600" dirty="0" smtClean="0"/>
            </a:br>
            <a:r>
              <a:rPr lang="fr-FR" sz="1600" dirty="0" smtClean="0"/>
              <a:t>c. ASK, </a:t>
            </a:r>
            <a:r>
              <a:rPr lang="fr-FR" sz="1600" dirty="0" err="1" smtClean="0"/>
              <a:t>neg</a:t>
            </a:r>
            <a:r>
              <a:rPr lang="fr-FR" sz="1600" dirty="0" smtClean="0"/>
              <a:t>. </a:t>
            </a:r>
            <a:r>
              <a:rPr lang="fr-FR" sz="1600" dirty="0" err="1" smtClean="0"/>
              <a:t>form</a:t>
            </a:r>
            <a:r>
              <a:rPr lang="fr-FR" sz="1600" dirty="0" smtClean="0"/>
              <a:t>/ 3rd pers. </a:t>
            </a:r>
            <a:r>
              <a:rPr lang="fr-FR" sz="1600" dirty="0" err="1" smtClean="0"/>
              <a:t>sing</a:t>
            </a:r>
            <a:r>
              <a:rPr lang="fr-FR" sz="1600" dirty="0" smtClean="0"/>
              <a:t>.     </a:t>
            </a:r>
            <a:br>
              <a:rPr lang="fr-FR" sz="1600" dirty="0" smtClean="0"/>
            </a:br>
            <a:r>
              <a:rPr lang="fr-FR" sz="1600" dirty="0" smtClean="0"/>
              <a:t>d. TRY, </a:t>
            </a:r>
            <a:r>
              <a:rPr lang="fr-FR" sz="1600" dirty="0" err="1" smtClean="0"/>
              <a:t>aff</a:t>
            </a:r>
            <a:r>
              <a:rPr lang="fr-FR" sz="1600" dirty="0" smtClean="0"/>
              <a:t>. </a:t>
            </a:r>
            <a:r>
              <a:rPr lang="fr-FR" sz="1600" dirty="0" err="1" smtClean="0"/>
              <a:t>form</a:t>
            </a:r>
            <a:r>
              <a:rPr lang="fr-FR" sz="1600" dirty="0" smtClean="0"/>
              <a:t> / 1st pers </a:t>
            </a:r>
            <a:r>
              <a:rPr lang="fr-FR" sz="1600" dirty="0" err="1" smtClean="0"/>
              <a:t>sing</a:t>
            </a:r>
            <a:r>
              <a:rPr lang="fr-FR" sz="1600" dirty="0" smtClean="0"/>
              <a:t>.</a:t>
            </a:r>
            <a:br>
              <a:rPr lang="fr-FR" sz="1600" dirty="0" smtClean="0"/>
            </a:br>
            <a:r>
              <a:rPr lang="fr-FR" sz="1600" dirty="0" smtClean="0"/>
              <a:t>e. DO, </a:t>
            </a:r>
            <a:r>
              <a:rPr lang="fr-FR" sz="1600" dirty="0" err="1" smtClean="0"/>
              <a:t>interr</a:t>
            </a:r>
            <a:r>
              <a:rPr lang="fr-FR" sz="1600" dirty="0" smtClean="0"/>
              <a:t>. </a:t>
            </a:r>
            <a:r>
              <a:rPr lang="fr-FR" sz="1600" dirty="0" err="1" smtClean="0"/>
              <a:t>form</a:t>
            </a:r>
            <a:r>
              <a:rPr lang="fr-FR" sz="1600" dirty="0" smtClean="0"/>
              <a:t> / 2</a:t>
            </a:r>
            <a:r>
              <a:rPr lang="fr-FR" sz="1600" baseline="30000" dirty="0" smtClean="0"/>
              <a:t>nd</a:t>
            </a:r>
            <a:r>
              <a:rPr lang="fr-FR" sz="1600" dirty="0" smtClean="0"/>
              <a:t> pers. </a:t>
            </a:r>
            <a:r>
              <a:rPr lang="fr-FR" sz="1600" dirty="0" err="1" smtClean="0"/>
              <a:t>plur</a:t>
            </a:r>
            <a:r>
              <a:rPr lang="fr-FR" sz="1600" dirty="0" smtClean="0"/>
              <a:t>.</a:t>
            </a:r>
            <a:br>
              <a:rPr lang="fr-FR" sz="1600" dirty="0" smtClean="0"/>
            </a:br>
            <a:r>
              <a:rPr lang="fr-FR" sz="1600" dirty="0" smtClean="0"/>
              <a:t/>
            </a:r>
            <a:br>
              <a:rPr lang="fr-FR" sz="1600" dirty="0" smtClean="0"/>
            </a:br>
            <a:r>
              <a:rPr lang="fr-FR" sz="1600" dirty="0" smtClean="0"/>
              <a:t>II. </a:t>
            </a:r>
            <a:br>
              <a:rPr lang="fr-FR" sz="1600" dirty="0" smtClean="0"/>
            </a:br>
            <a:r>
              <a:rPr lang="fr-FR" sz="1600" dirty="0" smtClean="0"/>
              <a:t>a. Elle porte un chapeau rouge aujourd’hui.</a:t>
            </a:r>
            <a:br>
              <a:rPr lang="fr-FR" sz="1600" dirty="0" smtClean="0"/>
            </a:br>
            <a:r>
              <a:rPr lang="fr-FR" sz="1600" dirty="0" smtClean="0"/>
              <a:t>b. Elle est toujours en train de m’appeler quand je suis occupé!</a:t>
            </a:r>
            <a:br>
              <a:rPr lang="fr-FR" sz="1600" dirty="0" smtClean="0"/>
            </a:br>
            <a:r>
              <a:rPr lang="fr-FR" sz="1600" dirty="0" smtClean="0"/>
              <a:t>c. Sur l’image, il y a un homme qui joue au piano.</a:t>
            </a:r>
            <a:br>
              <a:rPr lang="fr-FR" sz="1600" dirty="0" smtClean="0"/>
            </a:br>
            <a:r>
              <a:rPr lang="fr-FR" sz="1600" dirty="0" smtClean="0"/>
              <a:t>d. Elle rend visite à sa grand-mère quand elle en a le temps.</a:t>
            </a:r>
            <a:br>
              <a:rPr lang="fr-FR" sz="1600" dirty="0" smtClean="0"/>
            </a:br>
            <a:r>
              <a:rPr lang="fr-FR" sz="1600" dirty="0" smtClean="0"/>
              <a:t>e. Je vais tout raconter à la police. Je ne peux plus garder ça pour moi.</a:t>
            </a:r>
            <a:br>
              <a:rPr lang="fr-FR" sz="1600" dirty="0" smtClean="0"/>
            </a:br>
            <a:r>
              <a:rPr lang="fr-FR" sz="1600" dirty="0" smtClean="0"/>
              <a:t>f. J’ai eu Johanna au téléphone. Demain on va en boîte!</a:t>
            </a:r>
            <a:br>
              <a:rPr lang="fr-FR" sz="1600" dirty="0" smtClean="0"/>
            </a:br>
            <a:r>
              <a:rPr lang="fr-FR" sz="1600" dirty="0" smtClean="0"/>
              <a:t>g. Elle va rater son bac. Elle n’a pas assez bossé.</a:t>
            </a:r>
            <a:br>
              <a:rPr lang="fr-FR" sz="1600" dirty="0" smtClean="0"/>
            </a:br>
            <a:r>
              <a:rPr lang="fr-FR" sz="1600" dirty="0" smtClean="0"/>
              <a:t>h. Elle dort. Ne la dérange pas. </a:t>
            </a:r>
            <a:br>
              <a:rPr lang="fr-FR" sz="1600" dirty="0" smtClean="0"/>
            </a:br>
            <a:r>
              <a:rPr lang="fr-FR" sz="1600" dirty="0" smtClean="0"/>
              <a:t>i. Est-ce que tu vas au lycée demain?</a:t>
            </a:r>
            <a:br>
              <a:rPr lang="fr-FR" sz="1600" dirty="0" smtClean="0"/>
            </a:br>
            <a:endParaRPr lang="fr-FR" sz="1600" dirty="0"/>
          </a:p>
        </p:txBody>
      </p:sp>
    </p:spTree>
  </p:cSld>
  <p:clrMapOvr>
    <a:masterClrMapping/>
  </p:clrMapOvr>
  <p:transition>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16632"/>
            <a:ext cx="9144000" cy="1512168"/>
          </a:xfrm>
        </p:spPr>
        <p:txBody>
          <a:bodyPr/>
          <a:lstStyle/>
          <a:p>
            <a:pPr algn="ctr"/>
            <a:r>
              <a:rPr lang="fr-FR" dirty="0" smtClean="0"/>
              <a:t>LE PRESENT PERFECT SIMPLE</a:t>
            </a:r>
            <a:endParaRPr lang="fr-FR" dirty="0"/>
          </a:p>
        </p:txBody>
      </p:sp>
      <p:sp>
        <p:nvSpPr>
          <p:cNvPr id="3" name="Espace réservé du texte 2"/>
          <p:cNvSpPr>
            <a:spLocks noGrp="1"/>
          </p:cNvSpPr>
          <p:nvPr>
            <p:ph type="body" idx="1"/>
          </p:nvPr>
        </p:nvSpPr>
        <p:spPr>
          <a:xfrm>
            <a:off x="467544" y="2507786"/>
            <a:ext cx="8568952" cy="4161574"/>
          </a:xfrm>
        </p:spPr>
        <p:txBody>
          <a:bodyPr numCol="3" spcCol="0"/>
          <a:lstStyle/>
          <a:p>
            <a:r>
              <a:rPr lang="fr-FR" b="1" spc="-150" dirty="0" smtClean="0"/>
              <a:t>◘ I </a:t>
            </a:r>
            <a:r>
              <a:rPr lang="fr-FR" b="1" spc="-150" dirty="0" smtClean="0">
                <a:solidFill>
                  <a:srgbClr val="92D050"/>
                </a:solidFill>
              </a:rPr>
              <a:t>have</a:t>
            </a:r>
            <a:r>
              <a:rPr lang="fr-FR" b="1" spc="-150" dirty="0" smtClean="0"/>
              <a:t> </a:t>
            </a:r>
            <a:r>
              <a:rPr lang="fr-FR" b="1" spc="-150" dirty="0" err="1" smtClean="0"/>
              <a:t>worked</a:t>
            </a:r>
            <a:endParaRPr lang="fr-FR" b="1" spc="-150" dirty="0" smtClean="0"/>
          </a:p>
          <a:p>
            <a:r>
              <a:rPr lang="fr-FR" b="1" spc="-150" dirty="0" smtClean="0"/>
              <a:t>◘ You </a:t>
            </a:r>
            <a:r>
              <a:rPr lang="fr-FR" b="1" spc="-150" dirty="0" smtClean="0">
                <a:solidFill>
                  <a:srgbClr val="92D050"/>
                </a:solidFill>
              </a:rPr>
              <a:t>have</a:t>
            </a:r>
            <a:r>
              <a:rPr lang="fr-FR" b="1" spc="-150" dirty="0" smtClean="0"/>
              <a:t> </a:t>
            </a:r>
            <a:r>
              <a:rPr lang="fr-FR" b="1" spc="-150" dirty="0" err="1" smtClean="0"/>
              <a:t>worked</a:t>
            </a:r>
            <a:endParaRPr lang="fr-FR" b="1" spc="-150" dirty="0" smtClean="0"/>
          </a:p>
          <a:p>
            <a:r>
              <a:rPr lang="fr-FR" b="1" spc="-150" dirty="0" smtClean="0"/>
              <a:t>◘ He/</a:t>
            </a:r>
            <a:r>
              <a:rPr lang="fr-FR" b="1" spc="-150" dirty="0" err="1" smtClean="0"/>
              <a:t>She</a:t>
            </a:r>
            <a:r>
              <a:rPr lang="fr-FR" b="1" spc="-150" dirty="0" smtClean="0"/>
              <a:t>/It </a:t>
            </a:r>
            <a:r>
              <a:rPr lang="fr-FR" b="1" spc="-150" dirty="0" smtClean="0">
                <a:solidFill>
                  <a:srgbClr val="92D050"/>
                </a:solidFill>
              </a:rPr>
              <a:t>ha</a:t>
            </a:r>
            <a:r>
              <a:rPr lang="fr-FR" sz="2400" b="1" spc="-150" dirty="0" smtClean="0">
                <a:solidFill>
                  <a:srgbClr val="0070C0"/>
                </a:solidFill>
              </a:rPr>
              <a:t>s</a:t>
            </a:r>
            <a:r>
              <a:rPr lang="fr-FR" b="1" spc="-150" dirty="0" smtClean="0"/>
              <a:t> </a:t>
            </a:r>
            <a:r>
              <a:rPr lang="fr-FR" b="1" spc="-150" dirty="0" err="1" smtClean="0"/>
              <a:t>worked</a:t>
            </a:r>
            <a:endParaRPr lang="fr-FR" b="1" spc="-150" dirty="0" smtClean="0"/>
          </a:p>
          <a:p>
            <a:r>
              <a:rPr lang="fr-FR" b="1" spc="-150" dirty="0" smtClean="0"/>
              <a:t>◘ </a:t>
            </a:r>
            <a:r>
              <a:rPr lang="fr-FR" b="1" spc="-150" dirty="0" err="1" smtClean="0"/>
              <a:t>We</a:t>
            </a:r>
            <a:r>
              <a:rPr lang="fr-FR" b="1" spc="-150" dirty="0" smtClean="0"/>
              <a:t> </a:t>
            </a:r>
            <a:r>
              <a:rPr lang="fr-FR" b="1" spc="-150" dirty="0" smtClean="0">
                <a:solidFill>
                  <a:srgbClr val="92D050"/>
                </a:solidFill>
              </a:rPr>
              <a:t>have</a:t>
            </a:r>
            <a:r>
              <a:rPr lang="fr-FR" b="1" spc="-150" dirty="0" smtClean="0"/>
              <a:t> </a:t>
            </a:r>
            <a:r>
              <a:rPr lang="fr-FR" b="1" spc="-150" dirty="0" err="1" smtClean="0"/>
              <a:t>worked</a:t>
            </a:r>
            <a:r>
              <a:rPr lang="fr-FR" b="1" spc="-150" dirty="0" smtClean="0"/>
              <a:t> </a:t>
            </a:r>
          </a:p>
          <a:p>
            <a:r>
              <a:rPr lang="fr-FR" b="1" spc="-150" dirty="0" smtClean="0"/>
              <a:t>◘ You </a:t>
            </a:r>
            <a:r>
              <a:rPr lang="fr-FR" b="1" spc="-150" dirty="0" smtClean="0">
                <a:solidFill>
                  <a:srgbClr val="92D050"/>
                </a:solidFill>
              </a:rPr>
              <a:t>have</a:t>
            </a:r>
            <a:r>
              <a:rPr lang="fr-FR" b="1" spc="-150" dirty="0" smtClean="0"/>
              <a:t> </a:t>
            </a:r>
            <a:r>
              <a:rPr lang="fr-FR" b="1" spc="-150" dirty="0" err="1" smtClean="0"/>
              <a:t>worked</a:t>
            </a:r>
            <a:r>
              <a:rPr lang="fr-FR" b="1" spc="-150" dirty="0" smtClean="0"/>
              <a:t> </a:t>
            </a:r>
          </a:p>
          <a:p>
            <a:r>
              <a:rPr lang="fr-FR" b="1" spc="-150" dirty="0" smtClean="0"/>
              <a:t>◘ </a:t>
            </a:r>
            <a:r>
              <a:rPr lang="fr-FR" b="1" spc="-150" dirty="0" err="1" smtClean="0"/>
              <a:t>They</a:t>
            </a:r>
            <a:r>
              <a:rPr lang="fr-FR" b="1" spc="-150" dirty="0" smtClean="0"/>
              <a:t> </a:t>
            </a:r>
            <a:r>
              <a:rPr lang="fr-FR" b="1" spc="-150" dirty="0" smtClean="0">
                <a:solidFill>
                  <a:srgbClr val="92D050"/>
                </a:solidFill>
              </a:rPr>
              <a:t>have</a:t>
            </a:r>
            <a:r>
              <a:rPr lang="fr-FR" b="1" spc="-150" dirty="0" smtClean="0"/>
              <a:t> </a:t>
            </a:r>
            <a:r>
              <a:rPr lang="fr-FR" b="1" spc="-150" dirty="0" err="1" smtClean="0"/>
              <a:t>worked</a:t>
            </a:r>
            <a:endParaRPr lang="fr-FR" b="1" spc="-150" dirty="0" smtClean="0"/>
          </a:p>
          <a:p>
            <a:endParaRPr lang="fr-FR" b="1" spc="-150" dirty="0" smtClean="0"/>
          </a:p>
          <a:p>
            <a:endParaRPr lang="fr-FR" b="1" spc="-150" dirty="0" smtClean="0"/>
          </a:p>
          <a:p>
            <a:endParaRPr lang="fr-FR" b="1" spc="-150" dirty="0" smtClean="0"/>
          </a:p>
          <a:p>
            <a:endParaRPr lang="fr-FR" b="1" spc="-150" dirty="0" smtClean="0"/>
          </a:p>
          <a:p>
            <a:endParaRPr lang="fr-FR" b="1" spc="-150" dirty="0" smtClean="0"/>
          </a:p>
          <a:p>
            <a:r>
              <a:rPr lang="fr-FR" b="1" spc="-150" dirty="0" smtClean="0"/>
              <a:t>◘ I </a:t>
            </a:r>
            <a:r>
              <a:rPr lang="fr-FR" b="1" spc="-150" dirty="0" err="1" smtClean="0">
                <a:solidFill>
                  <a:srgbClr val="92D050"/>
                </a:solidFill>
              </a:rPr>
              <a:t>haven’t</a:t>
            </a:r>
            <a:r>
              <a:rPr lang="fr-FR" b="1" spc="-150" dirty="0" smtClean="0"/>
              <a:t> </a:t>
            </a:r>
            <a:r>
              <a:rPr lang="fr-FR" b="1" spc="-150" dirty="0" err="1" smtClean="0"/>
              <a:t>worked</a:t>
            </a:r>
            <a:endParaRPr lang="fr-FR" b="1" spc="-150" dirty="0" smtClean="0"/>
          </a:p>
          <a:p>
            <a:r>
              <a:rPr lang="fr-FR" b="1" dirty="0" smtClean="0"/>
              <a:t>◘ </a:t>
            </a:r>
            <a:r>
              <a:rPr lang="fr-FR" b="1" spc="-150" dirty="0" smtClean="0"/>
              <a:t>You </a:t>
            </a:r>
            <a:r>
              <a:rPr lang="fr-FR" b="1" spc="-150" dirty="0" err="1" smtClean="0">
                <a:solidFill>
                  <a:srgbClr val="92D050"/>
                </a:solidFill>
              </a:rPr>
              <a:t>haven’t</a:t>
            </a:r>
            <a:r>
              <a:rPr lang="fr-FR" b="1" spc="-150" dirty="0" smtClean="0"/>
              <a:t> </a:t>
            </a:r>
            <a:r>
              <a:rPr lang="fr-FR" b="1" spc="-150" dirty="0" err="1" smtClean="0"/>
              <a:t>worked</a:t>
            </a:r>
            <a:endParaRPr lang="fr-FR" b="1" spc="-150" dirty="0" smtClean="0"/>
          </a:p>
          <a:p>
            <a:r>
              <a:rPr lang="fr-FR" b="1" dirty="0" smtClean="0"/>
              <a:t>◘ </a:t>
            </a:r>
            <a:r>
              <a:rPr lang="fr-FR" b="1" spc="-150" dirty="0" smtClean="0"/>
              <a:t>He/</a:t>
            </a:r>
            <a:r>
              <a:rPr lang="fr-FR" b="1" spc="-150" dirty="0" err="1" smtClean="0"/>
              <a:t>She</a:t>
            </a:r>
            <a:r>
              <a:rPr lang="fr-FR" b="1" spc="-150" dirty="0" smtClean="0"/>
              <a:t> /It </a:t>
            </a:r>
            <a:r>
              <a:rPr lang="fr-FR" b="1" spc="-150" dirty="0" err="1" smtClean="0">
                <a:solidFill>
                  <a:srgbClr val="92D050"/>
                </a:solidFill>
              </a:rPr>
              <a:t>ha</a:t>
            </a:r>
            <a:r>
              <a:rPr lang="fr-FR" sz="2400" b="1" spc="-150" dirty="0" err="1" smtClean="0">
                <a:solidFill>
                  <a:srgbClr val="0070C0"/>
                </a:solidFill>
              </a:rPr>
              <a:t>s</a:t>
            </a:r>
            <a:r>
              <a:rPr lang="fr-FR" b="1" spc="-150" dirty="0" err="1" smtClean="0">
                <a:solidFill>
                  <a:srgbClr val="92D050"/>
                </a:solidFill>
              </a:rPr>
              <a:t>n’t</a:t>
            </a:r>
            <a:r>
              <a:rPr lang="fr-FR" b="1" spc="-150" dirty="0" smtClean="0"/>
              <a:t> </a:t>
            </a:r>
            <a:r>
              <a:rPr lang="fr-FR" b="1" spc="-150" dirty="0" err="1" smtClean="0"/>
              <a:t>worked</a:t>
            </a:r>
            <a:endParaRPr lang="fr-FR" b="1" spc="-150" dirty="0" smtClean="0"/>
          </a:p>
          <a:p>
            <a:r>
              <a:rPr lang="fr-FR" b="1" dirty="0" smtClean="0"/>
              <a:t>◘ </a:t>
            </a:r>
            <a:r>
              <a:rPr lang="fr-FR" b="1" spc="-150" dirty="0" err="1" smtClean="0"/>
              <a:t>We</a:t>
            </a:r>
            <a:r>
              <a:rPr lang="fr-FR" b="1" spc="-150" dirty="0" smtClean="0"/>
              <a:t> </a:t>
            </a:r>
            <a:r>
              <a:rPr lang="fr-FR" b="1" spc="-150" dirty="0" err="1" smtClean="0">
                <a:solidFill>
                  <a:srgbClr val="92D050"/>
                </a:solidFill>
              </a:rPr>
              <a:t>haven’t</a:t>
            </a:r>
            <a:r>
              <a:rPr lang="fr-FR" b="1" spc="-150" dirty="0" smtClean="0"/>
              <a:t> </a:t>
            </a:r>
            <a:r>
              <a:rPr lang="fr-FR" b="1" spc="-150" dirty="0" err="1" smtClean="0"/>
              <a:t>worked</a:t>
            </a:r>
            <a:endParaRPr lang="fr-FR" b="1" spc="-150" dirty="0" smtClean="0"/>
          </a:p>
          <a:p>
            <a:r>
              <a:rPr lang="fr-FR" b="1" dirty="0" smtClean="0"/>
              <a:t>◘ </a:t>
            </a:r>
            <a:r>
              <a:rPr lang="fr-FR" b="1" spc="-150" dirty="0" smtClean="0"/>
              <a:t>You </a:t>
            </a:r>
            <a:r>
              <a:rPr lang="fr-FR" b="1" spc="-150" dirty="0" err="1" smtClean="0">
                <a:solidFill>
                  <a:srgbClr val="92D050"/>
                </a:solidFill>
              </a:rPr>
              <a:t>haven’t</a:t>
            </a:r>
            <a:r>
              <a:rPr lang="fr-FR" b="1" spc="-150" dirty="0" smtClean="0"/>
              <a:t> </a:t>
            </a:r>
            <a:r>
              <a:rPr lang="fr-FR" b="1" spc="-150" dirty="0" err="1" smtClean="0"/>
              <a:t>worked</a:t>
            </a:r>
            <a:endParaRPr lang="fr-FR" b="1" spc="-150" dirty="0" smtClean="0"/>
          </a:p>
          <a:p>
            <a:r>
              <a:rPr lang="fr-FR" b="1" dirty="0" smtClean="0"/>
              <a:t>◘ </a:t>
            </a:r>
            <a:r>
              <a:rPr lang="fr-FR" b="1" spc="-150" dirty="0" err="1" smtClean="0"/>
              <a:t>They</a:t>
            </a:r>
            <a:r>
              <a:rPr lang="fr-FR" b="1" spc="-150" dirty="0" smtClean="0"/>
              <a:t> </a:t>
            </a:r>
            <a:r>
              <a:rPr lang="fr-FR" b="1" spc="-150" dirty="0" err="1" smtClean="0">
                <a:solidFill>
                  <a:srgbClr val="92D050"/>
                </a:solidFill>
              </a:rPr>
              <a:t>haven’t</a:t>
            </a:r>
            <a:r>
              <a:rPr lang="fr-FR" b="1" spc="-150" dirty="0" smtClean="0"/>
              <a:t> </a:t>
            </a:r>
            <a:r>
              <a:rPr lang="fr-FR" b="1" spc="-150" dirty="0" err="1" smtClean="0"/>
              <a:t>worked</a:t>
            </a:r>
            <a:endParaRPr lang="fr-FR" b="1" spc="-150" dirty="0" smtClean="0"/>
          </a:p>
          <a:p>
            <a:endParaRPr lang="fr-FR" b="1" spc="-150" dirty="0" smtClean="0"/>
          </a:p>
          <a:p>
            <a:endParaRPr lang="fr-FR" b="1" spc="-150" dirty="0" smtClean="0"/>
          </a:p>
          <a:p>
            <a:endParaRPr lang="fr-FR" b="1" spc="-150" dirty="0" smtClean="0"/>
          </a:p>
          <a:p>
            <a:endParaRPr lang="fr-FR" b="1" spc="-150" dirty="0" smtClean="0"/>
          </a:p>
          <a:p>
            <a:endParaRPr lang="fr-FR" b="1" spc="-150" dirty="0" smtClean="0"/>
          </a:p>
          <a:p>
            <a:r>
              <a:rPr lang="fr-FR" b="1" dirty="0" smtClean="0"/>
              <a:t>◘ </a:t>
            </a:r>
            <a:r>
              <a:rPr lang="fr-FR" b="1" spc="-150" dirty="0" smtClean="0">
                <a:solidFill>
                  <a:srgbClr val="92D050"/>
                </a:solidFill>
              </a:rPr>
              <a:t>Have</a:t>
            </a:r>
            <a:r>
              <a:rPr lang="fr-FR" b="1" spc="-150" dirty="0" smtClean="0"/>
              <a:t> I </a:t>
            </a:r>
            <a:r>
              <a:rPr lang="fr-FR" b="1" spc="-150" dirty="0" err="1" smtClean="0"/>
              <a:t>worked</a:t>
            </a:r>
            <a:r>
              <a:rPr lang="fr-FR" b="1" spc="-150" dirty="0" smtClean="0"/>
              <a:t>?</a:t>
            </a:r>
          </a:p>
          <a:p>
            <a:r>
              <a:rPr lang="fr-FR" b="1" dirty="0" smtClean="0"/>
              <a:t>◘ </a:t>
            </a:r>
            <a:r>
              <a:rPr lang="fr-FR" b="1" spc="-150" dirty="0" smtClean="0">
                <a:solidFill>
                  <a:srgbClr val="92D050"/>
                </a:solidFill>
              </a:rPr>
              <a:t>Have</a:t>
            </a:r>
            <a:r>
              <a:rPr lang="fr-FR" b="1" spc="-150" dirty="0" smtClean="0"/>
              <a:t> </a:t>
            </a:r>
            <a:r>
              <a:rPr lang="fr-FR" b="1" spc="-150" dirty="0" err="1" smtClean="0"/>
              <a:t>you</a:t>
            </a:r>
            <a:r>
              <a:rPr lang="fr-FR" b="1" spc="-150" dirty="0" smtClean="0"/>
              <a:t> </a:t>
            </a:r>
            <a:r>
              <a:rPr lang="fr-FR" b="1" spc="-150" dirty="0" err="1" smtClean="0"/>
              <a:t>worked</a:t>
            </a:r>
            <a:r>
              <a:rPr lang="fr-FR" b="1" spc="-150" dirty="0" smtClean="0"/>
              <a:t>?</a:t>
            </a:r>
          </a:p>
          <a:p>
            <a:r>
              <a:rPr lang="fr-FR" b="1" dirty="0" smtClean="0"/>
              <a:t>◘ </a:t>
            </a:r>
            <a:r>
              <a:rPr lang="fr-FR" b="1" spc="-150" dirty="0" smtClean="0">
                <a:solidFill>
                  <a:srgbClr val="92D050"/>
                </a:solidFill>
              </a:rPr>
              <a:t>Ha</a:t>
            </a:r>
            <a:r>
              <a:rPr lang="fr-FR" sz="2400" b="1" spc="-150" dirty="0" smtClean="0">
                <a:solidFill>
                  <a:srgbClr val="0070C0"/>
                </a:solidFill>
              </a:rPr>
              <a:t>s</a:t>
            </a:r>
            <a:r>
              <a:rPr lang="fr-FR" b="1" spc="-150" dirty="0" smtClean="0"/>
              <a:t> </a:t>
            </a:r>
            <a:r>
              <a:rPr lang="fr-FR" b="1" spc="-150" dirty="0" err="1" smtClean="0"/>
              <a:t>he</a:t>
            </a:r>
            <a:r>
              <a:rPr lang="fr-FR" b="1" spc="-150" dirty="0" smtClean="0"/>
              <a:t>/</a:t>
            </a:r>
            <a:r>
              <a:rPr lang="fr-FR" b="1" spc="-150" dirty="0" err="1" smtClean="0"/>
              <a:t>she</a:t>
            </a:r>
            <a:r>
              <a:rPr lang="fr-FR" b="1" spc="-150" dirty="0" smtClean="0"/>
              <a:t>/</a:t>
            </a:r>
            <a:r>
              <a:rPr lang="fr-FR" b="1" spc="-150" dirty="0" err="1" smtClean="0"/>
              <a:t>it</a:t>
            </a:r>
            <a:r>
              <a:rPr lang="fr-FR" b="1" spc="-150" dirty="0" smtClean="0"/>
              <a:t> </a:t>
            </a:r>
            <a:r>
              <a:rPr lang="fr-FR" b="1" spc="-150" dirty="0" err="1" smtClean="0"/>
              <a:t>worked</a:t>
            </a:r>
            <a:r>
              <a:rPr lang="fr-FR" b="1" spc="-150" dirty="0" smtClean="0"/>
              <a:t>?</a:t>
            </a:r>
          </a:p>
          <a:p>
            <a:r>
              <a:rPr lang="fr-FR" b="1" dirty="0" smtClean="0"/>
              <a:t>◘ </a:t>
            </a:r>
            <a:r>
              <a:rPr lang="fr-FR" b="1" spc="-150" dirty="0" smtClean="0">
                <a:solidFill>
                  <a:srgbClr val="92D050"/>
                </a:solidFill>
              </a:rPr>
              <a:t>Have</a:t>
            </a:r>
            <a:r>
              <a:rPr lang="fr-FR" b="1" spc="-150" dirty="0" smtClean="0"/>
              <a:t> </a:t>
            </a:r>
            <a:r>
              <a:rPr lang="fr-FR" b="1" spc="-150" dirty="0" err="1" smtClean="0"/>
              <a:t>we</a:t>
            </a:r>
            <a:r>
              <a:rPr lang="fr-FR" b="1" spc="-150" dirty="0" smtClean="0"/>
              <a:t> </a:t>
            </a:r>
            <a:r>
              <a:rPr lang="fr-FR" b="1" spc="-150" dirty="0" err="1" smtClean="0"/>
              <a:t>worked</a:t>
            </a:r>
            <a:r>
              <a:rPr lang="fr-FR" b="1" spc="-150" dirty="0" smtClean="0"/>
              <a:t> </a:t>
            </a:r>
          </a:p>
          <a:p>
            <a:r>
              <a:rPr lang="fr-FR" b="1" dirty="0" smtClean="0"/>
              <a:t>◘ </a:t>
            </a:r>
            <a:r>
              <a:rPr lang="fr-FR" b="1" spc="-150" dirty="0" smtClean="0">
                <a:solidFill>
                  <a:srgbClr val="92D050"/>
                </a:solidFill>
              </a:rPr>
              <a:t>Have</a:t>
            </a:r>
            <a:r>
              <a:rPr lang="fr-FR" b="1" spc="-150" dirty="0" smtClean="0"/>
              <a:t> </a:t>
            </a:r>
            <a:r>
              <a:rPr lang="fr-FR" b="1" spc="-150" dirty="0" err="1" smtClean="0"/>
              <a:t>you</a:t>
            </a:r>
            <a:r>
              <a:rPr lang="fr-FR" b="1" spc="-150" dirty="0" smtClean="0"/>
              <a:t> </a:t>
            </a:r>
            <a:r>
              <a:rPr lang="fr-FR" b="1" spc="-150" dirty="0" err="1" smtClean="0"/>
              <a:t>worked</a:t>
            </a:r>
            <a:r>
              <a:rPr lang="fr-FR" b="1" spc="-150" dirty="0" smtClean="0"/>
              <a:t>?</a:t>
            </a:r>
          </a:p>
          <a:p>
            <a:r>
              <a:rPr lang="fr-FR" b="1" dirty="0" smtClean="0"/>
              <a:t>◘ </a:t>
            </a:r>
            <a:r>
              <a:rPr lang="fr-FR" b="1" spc="-150" dirty="0" smtClean="0">
                <a:solidFill>
                  <a:srgbClr val="92D050"/>
                </a:solidFill>
              </a:rPr>
              <a:t>Have</a:t>
            </a:r>
            <a:r>
              <a:rPr lang="fr-FR" b="1" spc="-150" dirty="0" smtClean="0"/>
              <a:t> </a:t>
            </a:r>
            <a:r>
              <a:rPr lang="fr-FR" b="1" spc="-150" dirty="0" err="1" smtClean="0"/>
              <a:t>they</a:t>
            </a:r>
            <a:r>
              <a:rPr lang="fr-FR" b="1" spc="-150" dirty="0" smtClean="0"/>
              <a:t> </a:t>
            </a:r>
            <a:r>
              <a:rPr lang="fr-FR" b="1" spc="-150" dirty="0" err="1" smtClean="0"/>
              <a:t>worked</a:t>
            </a:r>
            <a:r>
              <a:rPr lang="fr-FR" b="1" spc="-150" dirty="0" smtClean="0"/>
              <a:t>?</a:t>
            </a:r>
          </a:p>
          <a:p>
            <a:endParaRPr lang="fr-FR" b="1" dirty="0" smtClean="0"/>
          </a:p>
          <a:p>
            <a:endParaRPr lang="fr-FR" b="1" dirty="0" smtClean="0"/>
          </a:p>
          <a:p>
            <a:endParaRPr lang="fr-FR" b="1" dirty="0" smtClean="0"/>
          </a:p>
          <a:p>
            <a:pPr>
              <a:buFontTx/>
              <a:buChar char="-"/>
            </a:pPr>
            <a:endParaRPr lang="fr-FR"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3212976"/>
          </a:xfrm>
        </p:spPr>
        <p:txBody>
          <a:bodyPr/>
          <a:lstStyle/>
          <a:p>
            <a:r>
              <a:rPr lang="fr-FR" sz="2000" dirty="0" smtClean="0"/>
              <a:t>- </a:t>
            </a:r>
            <a:r>
              <a:rPr lang="fr-FR" sz="2000" u="sng" dirty="0" smtClean="0"/>
              <a:t>ACTION TERMINEE, NON DATEE, QUI M’INTERESSE POUR LA CONSEQUENCE, LE RESULTAT QU’ELLE A SUR </a:t>
            </a:r>
            <a:r>
              <a:rPr lang="fr-FR" sz="2000" u="sng" dirty="0" smtClean="0"/>
              <a:t>LE </a:t>
            </a:r>
            <a:r>
              <a:rPr lang="fr-FR" sz="2000" u="sng" dirty="0" smtClean="0"/>
              <a:t>PRESENT:</a:t>
            </a:r>
            <a:r>
              <a:rPr lang="fr-FR" sz="2000" dirty="0" smtClean="0">
                <a:solidFill>
                  <a:schemeClr val="bg1"/>
                </a:solidFill>
              </a:rPr>
              <a:t/>
            </a:r>
            <a:br>
              <a:rPr lang="fr-FR" sz="2000" dirty="0" smtClean="0">
                <a:solidFill>
                  <a:schemeClr val="bg1"/>
                </a:solidFill>
              </a:rPr>
            </a:br>
            <a:r>
              <a:rPr lang="fr-FR" sz="2000" dirty="0" smtClean="0">
                <a:solidFill>
                  <a:schemeClr val="tx1"/>
                </a:solidFill>
              </a:rPr>
              <a:t>- Oh no! I have </a:t>
            </a:r>
            <a:r>
              <a:rPr lang="fr-FR" sz="2000" dirty="0" err="1" smtClean="0">
                <a:solidFill>
                  <a:schemeClr val="tx1"/>
                </a:solidFill>
              </a:rPr>
              <a:t>lost</a:t>
            </a:r>
            <a:r>
              <a:rPr lang="fr-FR" sz="2000" dirty="0" smtClean="0">
                <a:solidFill>
                  <a:schemeClr val="tx1"/>
                </a:solidFill>
              </a:rPr>
              <a:t> </a:t>
            </a:r>
            <a:r>
              <a:rPr lang="fr-FR" sz="2000" dirty="0" err="1" smtClean="0">
                <a:solidFill>
                  <a:schemeClr val="tx1"/>
                </a:solidFill>
              </a:rPr>
              <a:t>my</a:t>
            </a:r>
            <a:r>
              <a:rPr lang="fr-FR" sz="2000" dirty="0" smtClean="0">
                <a:solidFill>
                  <a:schemeClr val="tx1"/>
                </a:solidFill>
              </a:rPr>
              <a:t> </a:t>
            </a:r>
            <a:r>
              <a:rPr lang="fr-FR" sz="2000" dirty="0" err="1" smtClean="0">
                <a:solidFill>
                  <a:schemeClr val="tx1"/>
                </a:solidFill>
              </a:rPr>
              <a:t>credit</a:t>
            </a:r>
            <a:r>
              <a:rPr lang="fr-FR" sz="2000" dirty="0" smtClean="0">
                <a:solidFill>
                  <a:schemeClr val="tx1"/>
                </a:solidFill>
              </a:rPr>
              <a:t> </a:t>
            </a:r>
            <a:r>
              <a:rPr lang="fr-FR" sz="2000" dirty="0" err="1" smtClean="0">
                <a:solidFill>
                  <a:schemeClr val="tx1"/>
                </a:solidFill>
              </a:rPr>
              <a:t>card</a:t>
            </a:r>
            <a:r>
              <a:rPr lang="fr-FR" sz="2000" dirty="0" smtClean="0">
                <a:solidFill>
                  <a:schemeClr val="tx1"/>
                </a:solidFill>
              </a:rPr>
              <a:t>! I </a:t>
            </a:r>
            <a:r>
              <a:rPr lang="fr-FR" sz="2000" dirty="0" err="1" smtClean="0">
                <a:solidFill>
                  <a:schemeClr val="tx1"/>
                </a:solidFill>
              </a:rPr>
              <a:t>can’t</a:t>
            </a:r>
            <a:r>
              <a:rPr lang="fr-FR" sz="2000" dirty="0" smtClean="0">
                <a:solidFill>
                  <a:schemeClr val="tx1"/>
                </a:solidFill>
              </a:rPr>
              <a:t> </a:t>
            </a:r>
            <a:r>
              <a:rPr lang="fr-FR" sz="2000" dirty="0" err="1" smtClean="0">
                <a:solidFill>
                  <a:schemeClr val="tx1"/>
                </a:solidFill>
              </a:rPr>
              <a:t>pay</a:t>
            </a:r>
            <a:r>
              <a:rPr lang="fr-FR" sz="2000" dirty="0" smtClean="0">
                <a:solidFill>
                  <a:schemeClr val="tx1"/>
                </a:solidFill>
              </a:rPr>
              <a:t> for </a:t>
            </a:r>
            <a:r>
              <a:rPr lang="fr-FR" sz="2000" dirty="0" err="1" smtClean="0">
                <a:solidFill>
                  <a:schemeClr val="tx1"/>
                </a:solidFill>
              </a:rPr>
              <a:t>this</a:t>
            </a:r>
            <a:r>
              <a:rPr lang="fr-FR" sz="2000" dirty="0" smtClean="0">
                <a:solidFill>
                  <a:schemeClr val="tx1"/>
                </a:solidFill>
              </a:rPr>
              <a:t>.</a:t>
            </a:r>
            <a:br>
              <a:rPr lang="fr-FR" sz="2000" dirty="0" smtClean="0">
                <a:solidFill>
                  <a:schemeClr val="tx1"/>
                </a:solidFill>
              </a:rPr>
            </a:br>
            <a:r>
              <a:rPr lang="fr-FR" sz="1400" dirty="0" smtClean="0">
                <a:solidFill>
                  <a:schemeClr val="bg1"/>
                </a:solidFill>
              </a:rPr>
              <a:t>J’ai égaré ma carte de crédit (action terminée) = résultat sur le présent : je ne peux pas payer.</a:t>
            </a:r>
            <a:r>
              <a:rPr lang="fr-FR" sz="2000" dirty="0" smtClean="0">
                <a:solidFill>
                  <a:schemeClr val="tx1"/>
                </a:solidFill>
              </a:rPr>
              <a:t> </a:t>
            </a:r>
            <a:br>
              <a:rPr lang="fr-FR" sz="2000" dirty="0" smtClean="0">
                <a:solidFill>
                  <a:schemeClr val="tx1"/>
                </a:solidFill>
              </a:rPr>
            </a:br>
            <a:r>
              <a:rPr lang="fr-FR" sz="2000" dirty="0" smtClean="0">
                <a:solidFill>
                  <a:schemeClr val="tx1"/>
                </a:solidFill>
              </a:rPr>
              <a:t>- He </a:t>
            </a:r>
            <a:r>
              <a:rPr lang="fr-FR" sz="2000" dirty="0" err="1" smtClean="0">
                <a:solidFill>
                  <a:schemeClr val="tx1"/>
                </a:solidFill>
              </a:rPr>
              <a:t>can’t</a:t>
            </a:r>
            <a:r>
              <a:rPr lang="fr-FR" sz="2000" dirty="0" smtClean="0">
                <a:solidFill>
                  <a:schemeClr val="tx1"/>
                </a:solidFill>
              </a:rPr>
              <a:t> ski. He has </a:t>
            </a:r>
            <a:r>
              <a:rPr lang="fr-FR" sz="2000" dirty="0" err="1" smtClean="0">
                <a:solidFill>
                  <a:schemeClr val="tx1"/>
                </a:solidFill>
              </a:rPr>
              <a:t>broken</a:t>
            </a:r>
            <a:r>
              <a:rPr lang="fr-FR" sz="2000" dirty="0" smtClean="0">
                <a:solidFill>
                  <a:schemeClr val="tx1"/>
                </a:solidFill>
              </a:rPr>
              <a:t> </a:t>
            </a:r>
            <a:r>
              <a:rPr lang="fr-FR" sz="2000" dirty="0" err="1" smtClean="0">
                <a:solidFill>
                  <a:schemeClr val="tx1"/>
                </a:solidFill>
              </a:rPr>
              <a:t>his</a:t>
            </a:r>
            <a:r>
              <a:rPr lang="fr-FR" sz="2000" dirty="0" smtClean="0">
                <a:solidFill>
                  <a:schemeClr val="tx1"/>
                </a:solidFill>
              </a:rPr>
              <a:t> legs.</a:t>
            </a:r>
            <a:br>
              <a:rPr lang="fr-FR" sz="2000" dirty="0" smtClean="0">
                <a:solidFill>
                  <a:schemeClr val="tx1"/>
                </a:solidFill>
              </a:rPr>
            </a:br>
            <a:r>
              <a:rPr lang="fr-FR" sz="1400" dirty="0" smtClean="0">
                <a:solidFill>
                  <a:schemeClr val="bg1"/>
                </a:solidFill>
              </a:rPr>
              <a:t>Il ne peux pas skier, il s’est cassé la jambe. Ce n’est pas quand l’action a eu lieu qui m’</a:t>
            </a:r>
            <a:r>
              <a:rPr lang="fr-FR" sz="1400" dirty="0" err="1" smtClean="0">
                <a:solidFill>
                  <a:schemeClr val="bg1"/>
                </a:solidFill>
              </a:rPr>
              <a:t>interesse</a:t>
            </a:r>
            <a:r>
              <a:rPr lang="fr-FR" sz="1400" dirty="0" smtClean="0">
                <a:solidFill>
                  <a:schemeClr val="bg1"/>
                </a:solidFill>
              </a:rPr>
              <a:t>, c’est la conséquence de cette action sur le présent.</a:t>
            </a:r>
            <a:br>
              <a:rPr lang="fr-FR" sz="1400" dirty="0" smtClean="0">
                <a:solidFill>
                  <a:schemeClr val="bg1"/>
                </a:solidFill>
              </a:rPr>
            </a:br>
            <a:r>
              <a:rPr lang="fr-FR" sz="1400" dirty="0" smtClean="0">
                <a:solidFill>
                  <a:schemeClr val="tx1"/>
                </a:solidFill>
              </a:rPr>
              <a:t>- Autres : I have </a:t>
            </a:r>
            <a:r>
              <a:rPr lang="fr-FR" sz="1400" dirty="0" err="1" smtClean="0">
                <a:solidFill>
                  <a:schemeClr val="tx1"/>
                </a:solidFill>
              </a:rPr>
              <a:t>finished</a:t>
            </a:r>
            <a:r>
              <a:rPr lang="fr-FR" sz="1400" dirty="0" smtClean="0">
                <a:solidFill>
                  <a:schemeClr val="tx1"/>
                </a:solidFill>
              </a:rPr>
              <a:t> </a:t>
            </a:r>
            <a:r>
              <a:rPr lang="fr-FR" sz="1400" dirty="0" err="1" smtClean="0">
                <a:solidFill>
                  <a:schemeClr val="tx1"/>
                </a:solidFill>
              </a:rPr>
              <a:t>my</a:t>
            </a:r>
            <a:r>
              <a:rPr lang="fr-FR" sz="1400" dirty="0" smtClean="0">
                <a:solidFill>
                  <a:schemeClr val="tx1"/>
                </a:solidFill>
              </a:rPr>
              <a:t> </a:t>
            </a:r>
            <a:r>
              <a:rPr lang="fr-FR" sz="1400" dirty="0" err="1" smtClean="0">
                <a:solidFill>
                  <a:schemeClr val="tx1"/>
                </a:solidFill>
              </a:rPr>
              <a:t>homework</a:t>
            </a:r>
            <a:r>
              <a:rPr lang="fr-FR" sz="1400" dirty="0" smtClean="0">
                <a:solidFill>
                  <a:schemeClr val="tx1"/>
                </a:solidFill>
              </a:rPr>
              <a:t>. He has </a:t>
            </a:r>
            <a:r>
              <a:rPr lang="fr-FR" sz="1400" dirty="0" err="1" smtClean="0">
                <a:solidFill>
                  <a:schemeClr val="tx1"/>
                </a:solidFill>
              </a:rPr>
              <a:t>called</a:t>
            </a:r>
            <a:r>
              <a:rPr lang="fr-FR" sz="1400" dirty="0" smtClean="0">
                <a:solidFill>
                  <a:schemeClr val="tx1"/>
                </a:solidFill>
              </a:rPr>
              <a:t> the police …</a:t>
            </a:r>
            <a:br>
              <a:rPr lang="fr-FR" sz="1400" dirty="0" smtClean="0">
                <a:solidFill>
                  <a:schemeClr val="tx1"/>
                </a:solidFill>
              </a:rPr>
            </a:br>
            <a:r>
              <a:rPr lang="fr-FR" sz="2000" dirty="0" smtClean="0">
                <a:solidFill>
                  <a:srgbClr val="00B0F0"/>
                </a:solidFill>
                <a:sym typeface="Wingdings"/>
              </a:rPr>
              <a:t>  passé composé en français! </a:t>
            </a:r>
            <a:r>
              <a:rPr lang="fr-FR" sz="1400" dirty="0" smtClean="0">
                <a:solidFill>
                  <a:schemeClr val="tx1"/>
                </a:solidFill>
              </a:rPr>
              <a:t/>
            </a:r>
            <a:br>
              <a:rPr lang="fr-FR" sz="1400" dirty="0" smtClean="0">
                <a:solidFill>
                  <a:schemeClr val="tx1"/>
                </a:solidFill>
              </a:rPr>
            </a:br>
            <a:r>
              <a:rPr lang="fr-FR" sz="1400" dirty="0" smtClean="0">
                <a:solidFill>
                  <a:schemeClr val="bg1"/>
                </a:solidFill>
              </a:rPr>
              <a:t/>
            </a:r>
            <a:br>
              <a:rPr lang="fr-FR" sz="1400" dirty="0" smtClean="0">
                <a:solidFill>
                  <a:schemeClr val="bg1"/>
                </a:solidFill>
              </a:rPr>
            </a:br>
            <a:r>
              <a:rPr lang="fr-FR" sz="1400" dirty="0" smtClean="0">
                <a:solidFill>
                  <a:schemeClr val="bg1"/>
                </a:solidFill>
              </a:rPr>
              <a:t/>
            </a:r>
            <a:br>
              <a:rPr lang="fr-FR" sz="1400" dirty="0" smtClean="0">
                <a:solidFill>
                  <a:schemeClr val="bg1"/>
                </a:solidFill>
              </a:rPr>
            </a:br>
            <a:endParaRPr lang="fr-FR" sz="2000" dirty="0"/>
          </a:p>
        </p:txBody>
      </p:sp>
      <p:sp>
        <p:nvSpPr>
          <p:cNvPr id="3" name="Espace réservé du texte 2"/>
          <p:cNvSpPr>
            <a:spLocks noGrp="1"/>
          </p:cNvSpPr>
          <p:nvPr>
            <p:ph type="body" idx="1"/>
          </p:nvPr>
        </p:nvSpPr>
        <p:spPr>
          <a:xfrm>
            <a:off x="1600200" y="6858000"/>
            <a:ext cx="7086600" cy="171400"/>
          </a:xfrm>
        </p:spPr>
        <p:txBody>
          <a:bodyPr>
            <a:normAutofit fontScale="25000" lnSpcReduction="20000"/>
          </a:bodyPr>
          <a:lstStyle/>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36712"/>
            <a:ext cx="8229600" cy="5328592"/>
          </a:xfrm>
        </p:spPr>
        <p:txBody>
          <a:bodyPr>
            <a:normAutofit fontScale="90000"/>
          </a:bodyPr>
          <a:lstStyle/>
          <a:p>
            <a:pPr algn="l"/>
            <a:r>
              <a:rPr lang="fr-FR" sz="1600" dirty="0" smtClean="0"/>
              <a:t>- </a:t>
            </a:r>
            <a:r>
              <a:rPr lang="fr-FR" sz="1600" u="sng" dirty="0" smtClean="0"/>
              <a:t>ACTION TERMINEE, NON DATEE, QUI M’INTERESSE POUR LA CONSEQUENCE, LE RESULTAT QU’ELLE A SUR LA PRESENT:</a:t>
            </a:r>
            <a:r>
              <a:rPr lang="fr-FR" sz="1600" dirty="0" smtClean="0">
                <a:solidFill>
                  <a:schemeClr val="bg1"/>
                </a:solidFill>
              </a:rPr>
              <a:t/>
            </a:r>
            <a:br>
              <a:rPr lang="fr-FR" sz="1600" dirty="0" smtClean="0">
                <a:solidFill>
                  <a:schemeClr val="bg1"/>
                </a:solidFill>
              </a:rPr>
            </a:br>
            <a:r>
              <a:rPr lang="fr-FR" sz="1600" dirty="0" smtClean="0">
                <a:solidFill>
                  <a:schemeClr val="tx1"/>
                </a:solidFill>
              </a:rPr>
              <a:t>- Oh no! I have </a:t>
            </a:r>
            <a:r>
              <a:rPr lang="fr-FR" sz="1600" dirty="0" err="1" smtClean="0">
                <a:solidFill>
                  <a:schemeClr val="tx1"/>
                </a:solidFill>
              </a:rPr>
              <a:t>lost</a:t>
            </a:r>
            <a:r>
              <a:rPr lang="fr-FR" sz="1600" dirty="0" smtClean="0">
                <a:solidFill>
                  <a:schemeClr val="tx1"/>
                </a:solidFill>
              </a:rPr>
              <a:t> </a:t>
            </a:r>
            <a:r>
              <a:rPr lang="fr-FR" sz="1600" dirty="0" err="1" smtClean="0">
                <a:solidFill>
                  <a:schemeClr val="tx1"/>
                </a:solidFill>
              </a:rPr>
              <a:t>my</a:t>
            </a:r>
            <a:r>
              <a:rPr lang="fr-FR" sz="1600" dirty="0" smtClean="0">
                <a:solidFill>
                  <a:schemeClr val="tx1"/>
                </a:solidFill>
              </a:rPr>
              <a:t> </a:t>
            </a:r>
            <a:r>
              <a:rPr lang="fr-FR" sz="1600" dirty="0" err="1" smtClean="0">
                <a:solidFill>
                  <a:schemeClr val="tx1"/>
                </a:solidFill>
              </a:rPr>
              <a:t>credit</a:t>
            </a:r>
            <a:r>
              <a:rPr lang="fr-FR" sz="1600" dirty="0" smtClean="0">
                <a:solidFill>
                  <a:schemeClr val="tx1"/>
                </a:solidFill>
              </a:rPr>
              <a:t> </a:t>
            </a:r>
            <a:r>
              <a:rPr lang="fr-FR" sz="1600" dirty="0" err="1" smtClean="0">
                <a:solidFill>
                  <a:schemeClr val="tx1"/>
                </a:solidFill>
              </a:rPr>
              <a:t>card</a:t>
            </a:r>
            <a:r>
              <a:rPr lang="fr-FR" sz="1600" dirty="0" smtClean="0">
                <a:solidFill>
                  <a:schemeClr val="tx1"/>
                </a:solidFill>
              </a:rPr>
              <a:t>! I </a:t>
            </a:r>
            <a:r>
              <a:rPr lang="fr-FR" sz="1600" dirty="0" err="1" smtClean="0">
                <a:solidFill>
                  <a:schemeClr val="tx1"/>
                </a:solidFill>
              </a:rPr>
              <a:t>can’t</a:t>
            </a:r>
            <a:r>
              <a:rPr lang="fr-FR" sz="1600" dirty="0" smtClean="0">
                <a:solidFill>
                  <a:schemeClr val="tx1"/>
                </a:solidFill>
              </a:rPr>
              <a:t> </a:t>
            </a:r>
            <a:r>
              <a:rPr lang="fr-FR" sz="1600" dirty="0" err="1" smtClean="0">
                <a:solidFill>
                  <a:schemeClr val="tx1"/>
                </a:solidFill>
              </a:rPr>
              <a:t>pay</a:t>
            </a:r>
            <a:r>
              <a:rPr lang="fr-FR" sz="1600" dirty="0" smtClean="0">
                <a:solidFill>
                  <a:schemeClr val="tx1"/>
                </a:solidFill>
              </a:rPr>
              <a:t> for </a:t>
            </a:r>
            <a:r>
              <a:rPr lang="fr-FR" sz="1600" dirty="0" err="1" smtClean="0">
                <a:solidFill>
                  <a:schemeClr val="tx1"/>
                </a:solidFill>
              </a:rPr>
              <a:t>this</a:t>
            </a:r>
            <a:r>
              <a:rPr lang="fr-FR" sz="1600" dirty="0" smtClean="0">
                <a:solidFill>
                  <a:schemeClr val="tx1"/>
                </a:solidFill>
              </a:rPr>
              <a:t>.</a:t>
            </a:r>
            <a:br>
              <a:rPr lang="fr-FR" sz="1600" dirty="0" smtClean="0">
                <a:solidFill>
                  <a:schemeClr val="tx1"/>
                </a:solidFill>
              </a:rPr>
            </a:br>
            <a:r>
              <a:rPr lang="fr-FR" sz="1600" dirty="0" smtClean="0">
                <a:solidFill>
                  <a:schemeClr val="bg1"/>
                </a:solidFill>
              </a:rPr>
              <a:t>J’ai égaré ma carte de crédit (action terminée) = résultat sur le présent : je ne peux pas payer.</a:t>
            </a:r>
            <a:r>
              <a:rPr lang="fr-FR" sz="1600" dirty="0" smtClean="0">
                <a:solidFill>
                  <a:schemeClr val="tx1"/>
                </a:solidFill>
              </a:rPr>
              <a:t> </a:t>
            </a:r>
            <a:br>
              <a:rPr lang="fr-FR" sz="1600" dirty="0" smtClean="0">
                <a:solidFill>
                  <a:schemeClr val="tx1"/>
                </a:solidFill>
              </a:rPr>
            </a:br>
            <a:r>
              <a:rPr lang="fr-FR" sz="1600" dirty="0" smtClean="0">
                <a:solidFill>
                  <a:schemeClr val="tx1"/>
                </a:solidFill>
              </a:rPr>
              <a:t>- He </a:t>
            </a:r>
            <a:r>
              <a:rPr lang="fr-FR" sz="1600" dirty="0" err="1" smtClean="0">
                <a:solidFill>
                  <a:schemeClr val="tx1"/>
                </a:solidFill>
              </a:rPr>
              <a:t>can’t</a:t>
            </a:r>
            <a:r>
              <a:rPr lang="fr-FR" sz="1600" dirty="0" smtClean="0">
                <a:solidFill>
                  <a:schemeClr val="tx1"/>
                </a:solidFill>
              </a:rPr>
              <a:t> ski. He has </a:t>
            </a:r>
            <a:r>
              <a:rPr lang="fr-FR" sz="1600" dirty="0" err="1" smtClean="0">
                <a:solidFill>
                  <a:schemeClr val="tx1"/>
                </a:solidFill>
              </a:rPr>
              <a:t>broken</a:t>
            </a:r>
            <a:r>
              <a:rPr lang="fr-FR" sz="1600" dirty="0" smtClean="0">
                <a:solidFill>
                  <a:schemeClr val="tx1"/>
                </a:solidFill>
              </a:rPr>
              <a:t> </a:t>
            </a:r>
            <a:r>
              <a:rPr lang="fr-FR" sz="1600" dirty="0" err="1" smtClean="0">
                <a:solidFill>
                  <a:schemeClr val="tx1"/>
                </a:solidFill>
              </a:rPr>
              <a:t>his</a:t>
            </a:r>
            <a:r>
              <a:rPr lang="fr-FR" sz="1600" dirty="0" smtClean="0">
                <a:solidFill>
                  <a:schemeClr val="tx1"/>
                </a:solidFill>
              </a:rPr>
              <a:t> legs.</a:t>
            </a:r>
            <a:br>
              <a:rPr lang="fr-FR" sz="1600" dirty="0" smtClean="0">
                <a:solidFill>
                  <a:schemeClr val="tx1"/>
                </a:solidFill>
              </a:rPr>
            </a:br>
            <a:r>
              <a:rPr lang="fr-FR" sz="1600" dirty="0" smtClean="0">
                <a:solidFill>
                  <a:schemeClr val="bg1"/>
                </a:solidFill>
              </a:rPr>
              <a:t>Il ne peux pas skier, il s’est cassé la jambe. Ce n’est pas quand l’action a eu lieu qui m’</a:t>
            </a:r>
            <a:r>
              <a:rPr lang="fr-FR" sz="1600" dirty="0" err="1" smtClean="0">
                <a:solidFill>
                  <a:schemeClr val="bg1"/>
                </a:solidFill>
              </a:rPr>
              <a:t>interesse</a:t>
            </a:r>
            <a:r>
              <a:rPr lang="fr-FR" sz="1600" dirty="0" smtClean="0">
                <a:solidFill>
                  <a:schemeClr val="bg1"/>
                </a:solidFill>
              </a:rPr>
              <a:t>, c’est la conséquence de cette action sur le présent.</a:t>
            </a:r>
            <a:br>
              <a:rPr lang="fr-FR" sz="1600" dirty="0" smtClean="0">
                <a:solidFill>
                  <a:schemeClr val="bg1"/>
                </a:solidFill>
              </a:rPr>
            </a:br>
            <a:r>
              <a:rPr lang="fr-FR" sz="1600" dirty="0" smtClean="0">
                <a:solidFill>
                  <a:schemeClr val="tx1"/>
                </a:solidFill>
              </a:rPr>
              <a:t>- Autres : I have </a:t>
            </a:r>
            <a:r>
              <a:rPr lang="fr-FR" sz="1600" dirty="0" err="1" smtClean="0">
                <a:solidFill>
                  <a:schemeClr val="tx1"/>
                </a:solidFill>
              </a:rPr>
              <a:t>finished</a:t>
            </a:r>
            <a:r>
              <a:rPr lang="fr-FR" sz="1600" dirty="0" smtClean="0">
                <a:solidFill>
                  <a:schemeClr val="tx1"/>
                </a:solidFill>
              </a:rPr>
              <a:t> </a:t>
            </a:r>
            <a:r>
              <a:rPr lang="fr-FR" sz="1600" dirty="0" err="1" smtClean="0">
                <a:solidFill>
                  <a:schemeClr val="tx1"/>
                </a:solidFill>
              </a:rPr>
              <a:t>my</a:t>
            </a:r>
            <a:r>
              <a:rPr lang="fr-FR" sz="1600" dirty="0" smtClean="0">
                <a:solidFill>
                  <a:schemeClr val="tx1"/>
                </a:solidFill>
              </a:rPr>
              <a:t> </a:t>
            </a:r>
            <a:r>
              <a:rPr lang="fr-FR" sz="1600" dirty="0" err="1" smtClean="0">
                <a:solidFill>
                  <a:schemeClr val="tx1"/>
                </a:solidFill>
              </a:rPr>
              <a:t>homework</a:t>
            </a:r>
            <a:r>
              <a:rPr lang="fr-FR" sz="1600" dirty="0" smtClean="0">
                <a:solidFill>
                  <a:schemeClr val="tx1"/>
                </a:solidFill>
              </a:rPr>
              <a:t>. He has </a:t>
            </a:r>
            <a:r>
              <a:rPr lang="fr-FR" sz="1600" dirty="0" err="1" smtClean="0">
                <a:solidFill>
                  <a:schemeClr val="tx1"/>
                </a:solidFill>
              </a:rPr>
              <a:t>called</a:t>
            </a:r>
            <a:r>
              <a:rPr lang="fr-FR" sz="1600" dirty="0" smtClean="0">
                <a:solidFill>
                  <a:schemeClr val="tx1"/>
                </a:solidFill>
              </a:rPr>
              <a:t> the police …</a:t>
            </a:r>
            <a:br>
              <a:rPr lang="fr-FR" sz="1600" dirty="0" smtClean="0">
                <a:solidFill>
                  <a:schemeClr val="tx1"/>
                </a:solidFill>
              </a:rPr>
            </a:br>
            <a:r>
              <a:rPr lang="fr-FR" sz="2200" dirty="0" smtClean="0">
                <a:solidFill>
                  <a:srgbClr val="00B0F0"/>
                </a:solidFill>
                <a:sym typeface="Wingdings"/>
              </a:rPr>
              <a:t>  passé composé en français! </a:t>
            </a:r>
            <a:r>
              <a:rPr lang="fr-FR" sz="1050" dirty="0" smtClean="0">
                <a:solidFill>
                  <a:schemeClr val="tx1"/>
                </a:solidFill>
              </a:rPr>
              <a:t/>
            </a:r>
            <a:br>
              <a:rPr lang="fr-FR" sz="1050" dirty="0" smtClean="0">
                <a:solidFill>
                  <a:schemeClr val="tx1"/>
                </a:solidFill>
              </a:rPr>
            </a:br>
            <a:r>
              <a:rPr lang="fr-FR" sz="1050" dirty="0" smtClean="0">
                <a:solidFill>
                  <a:schemeClr val="bg1"/>
                </a:solidFill>
              </a:rPr>
              <a:t/>
            </a:r>
            <a:br>
              <a:rPr lang="fr-FR" sz="1050" dirty="0" smtClean="0">
                <a:solidFill>
                  <a:schemeClr val="bg1"/>
                </a:solidFill>
              </a:rPr>
            </a:br>
            <a:r>
              <a:rPr lang="fr-FR" sz="1050" dirty="0" smtClean="0">
                <a:solidFill>
                  <a:schemeClr val="bg1"/>
                </a:solidFill>
              </a:rPr>
              <a:t/>
            </a:r>
            <a:br>
              <a:rPr lang="fr-FR" sz="1050" dirty="0" smtClean="0">
                <a:solidFill>
                  <a:schemeClr val="bg1"/>
                </a:solidFill>
              </a:rPr>
            </a:br>
            <a:r>
              <a:rPr lang="fr-FR" sz="2200" dirty="0" smtClean="0"/>
              <a:t> - BILAN PROVISOIRE, EXPERIENCE QUI VA JUSQU’AU PRESENT:</a:t>
            </a:r>
            <a:br>
              <a:rPr lang="fr-FR" sz="2200" dirty="0" smtClean="0"/>
            </a:br>
            <a:r>
              <a:rPr lang="fr-FR" sz="2200" dirty="0" smtClean="0">
                <a:solidFill>
                  <a:schemeClr val="bg1"/>
                </a:solidFill>
              </a:rPr>
              <a:t> Avec les adverbes : </a:t>
            </a:r>
            <a:r>
              <a:rPr lang="fr-FR" sz="2200" dirty="0" err="1" smtClean="0">
                <a:solidFill>
                  <a:schemeClr val="bg1"/>
                </a:solidFill>
              </a:rPr>
              <a:t>already</a:t>
            </a:r>
            <a:r>
              <a:rPr lang="fr-FR" sz="2200" dirty="0" smtClean="0">
                <a:solidFill>
                  <a:schemeClr val="bg1"/>
                </a:solidFill>
              </a:rPr>
              <a:t>, </a:t>
            </a:r>
            <a:r>
              <a:rPr lang="fr-FR" sz="2200" dirty="0" err="1" smtClean="0">
                <a:solidFill>
                  <a:schemeClr val="bg1"/>
                </a:solidFill>
              </a:rPr>
              <a:t>so</a:t>
            </a:r>
            <a:r>
              <a:rPr lang="fr-FR" sz="2200" dirty="0" smtClean="0">
                <a:solidFill>
                  <a:schemeClr val="bg1"/>
                </a:solidFill>
              </a:rPr>
              <a:t> far, not </a:t>
            </a:r>
            <a:r>
              <a:rPr lang="fr-FR" sz="2200" dirty="0" err="1" smtClean="0">
                <a:solidFill>
                  <a:schemeClr val="bg1"/>
                </a:solidFill>
              </a:rPr>
              <a:t>yet</a:t>
            </a:r>
            <a:r>
              <a:rPr lang="fr-FR" sz="2200" dirty="0" smtClean="0">
                <a:solidFill>
                  <a:schemeClr val="bg1"/>
                </a:solidFill>
              </a:rPr>
              <a:t>, </a:t>
            </a:r>
            <a:r>
              <a:rPr lang="fr-FR" sz="2200" dirty="0" err="1" smtClean="0">
                <a:solidFill>
                  <a:schemeClr val="bg1"/>
                </a:solidFill>
              </a:rPr>
              <a:t>recently</a:t>
            </a:r>
            <a:r>
              <a:rPr lang="fr-FR" sz="2200" dirty="0" smtClean="0">
                <a:solidFill>
                  <a:schemeClr val="bg1"/>
                </a:solidFill>
              </a:rPr>
              <a:t>, </a:t>
            </a:r>
            <a:r>
              <a:rPr lang="fr-FR" sz="2200" dirty="0" err="1" smtClean="0">
                <a:solidFill>
                  <a:schemeClr val="bg1"/>
                </a:solidFill>
              </a:rPr>
              <a:t>just</a:t>
            </a:r>
            <a:r>
              <a:rPr lang="fr-FR" sz="2200" dirty="0" smtClean="0">
                <a:solidFill>
                  <a:schemeClr val="bg1"/>
                </a:solidFill>
              </a:rPr>
              <a:t>, </a:t>
            </a:r>
            <a:r>
              <a:rPr lang="fr-FR" sz="2200" dirty="0" err="1" smtClean="0">
                <a:solidFill>
                  <a:schemeClr val="bg1"/>
                </a:solidFill>
              </a:rPr>
              <a:t>never</a:t>
            </a:r>
            <a:r>
              <a:rPr lang="fr-FR" sz="2200" dirty="0" smtClean="0">
                <a:solidFill>
                  <a:schemeClr val="bg1"/>
                </a:solidFill>
              </a:rPr>
              <a:t>, </a:t>
            </a:r>
            <a:r>
              <a:rPr lang="fr-FR" sz="2200" dirty="0" err="1" smtClean="0">
                <a:solidFill>
                  <a:schemeClr val="bg1"/>
                </a:solidFill>
              </a:rPr>
              <a:t>ever</a:t>
            </a:r>
            <a:r>
              <a:rPr lang="fr-FR" sz="2200" dirty="0" smtClean="0">
                <a:solidFill>
                  <a:schemeClr val="bg1"/>
                </a:solidFill>
              </a:rPr>
              <a:t>, </a:t>
            </a:r>
            <a:r>
              <a:rPr lang="fr-FR" sz="2200" dirty="0" err="1" smtClean="0">
                <a:solidFill>
                  <a:schemeClr val="bg1"/>
                </a:solidFill>
              </a:rPr>
              <a:t>before</a:t>
            </a:r>
            <a:r>
              <a:rPr lang="fr-FR" sz="2200" dirty="0" smtClean="0">
                <a:solidFill>
                  <a:schemeClr val="bg1"/>
                </a:solidFill>
              </a:rPr>
              <a:t>, on indique que le moment </a:t>
            </a:r>
            <a:r>
              <a:rPr lang="fr-FR" sz="2200" dirty="0" err="1" smtClean="0">
                <a:solidFill>
                  <a:schemeClr val="bg1"/>
                </a:solidFill>
              </a:rPr>
              <a:t>excat</a:t>
            </a:r>
            <a:r>
              <a:rPr lang="fr-FR" sz="2200" dirty="0" smtClean="0">
                <a:solidFill>
                  <a:schemeClr val="bg1"/>
                </a:solidFill>
              </a:rPr>
              <a:t> est inconnu</a:t>
            </a:r>
            <a:br>
              <a:rPr lang="fr-FR" sz="2200" dirty="0" smtClean="0">
                <a:solidFill>
                  <a:schemeClr val="bg1"/>
                </a:solidFill>
              </a:rPr>
            </a:br>
            <a:r>
              <a:rPr lang="fr-FR" sz="2200" dirty="0" smtClean="0">
                <a:solidFill>
                  <a:schemeClr val="tx1"/>
                </a:solidFill>
              </a:rPr>
              <a:t> - Have </a:t>
            </a:r>
            <a:r>
              <a:rPr lang="fr-FR" sz="2200" dirty="0" err="1" smtClean="0">
                <a:solidFill>
                  <a:schemeClr val="tx1"/>
                </a:solidFill>
              </a:rPr>
              <a:t>you</a:t>
            </a:r>
            <a:r>
              <a:rPr lang="fr-FR" sz="2200" dirty="0" smtClean="0">
                <a:solidFill>
                  <a:schemeClr val="tx1"/>
                </a:solidFill>
              </a:rPr>
              <a:t> </a:t>
            </a:r>
            <a:r>
              <a:rPr lang="fr-FR" sz="2200" dirty="0" err="1" smtClean="0">
                <a:solidFill>
                  <a:schemeClr val="tx1"/>
                </a:solidFill>
              </a:rPr>
              <a:t>ever</a:t>
            </a:r>
            <a:r>
              <a:rPr lang="fr-FR" sz="2200" dirty="0" smtClean="0">
                <a:solidFill>
                  <a:schemeClr val="tx1"/>
                </a:solidFill>
              </a:rPr>
              <a:t> been to </a:t>
            </a:r>
            <a:r>
              <a:rPr lang="fr-FR" sz="2200" dirty="0" err="1" smtClean="0">
                <a:solidFill>
                  <a:schemeClr val="tx1"/>
                </a:solidFill>
              </a:rPr>
              <a:t>England</a:t>
            </a:r>
            <a:r>
              <a:rPr lang="fr-FR" sz="2200" dirty="0" smtClean="0">
                <a:solidFill>
                  <a:schemeClr val="tx1"/>
                </a:solidFill>
              </a:rPr>
              <a:t> ?</a:t>
            </a:r>
            <a:br>
              <a:rPr lang="fr-FR" sz="2200" dirty="0" smtClean="0">
                <a:solidFill>
                  <a:schemeClr val="tx1"/>
                </a:solidFill>
              </a:rPr>
            </a:br>
            <a:r>
              <a:rPr lang="fr-FR" sz="2200" dirty="0" smtClean="0">
                <a:solidFill>
                  <a:schemeClr val="tx1"/>
                </a:solidFill>
              </a:rPr>
              <a:t>- I </a:t>
            </a:r>
            <a:r>
              <a:rPr lang="fr-FR" sz="2200" dirty="0" err="1" smtClean="0">
                <a:solidFill>
                  <a:schemeClr val="tx1"/>
                </a:solidFill>
              </a:rPr>
              <a:t>haven’t</a:t>
            </a:r>
            <a:r>
              <a:rPr lang="fr-FR" sz="2200" dirty="0" smtClean="0">
                <a:solidFill>
                  <a:schemeClr val="tx1"/>
                </a:solidFill>
              </a:rPr>
              <a:t> </a:t>
            </a:r>
            <a:r>
              <a:rPr lang="fr-FR" sz="2200" dirty="0" err="1" smtClean="0">
                <a:solidFill>
                  <a:schemeClr val="tx1"/>
                </a:solidFill>
              </a:rPr>
              <a:t>finished</a:t>
            </a:r>
            <a:r>
              <a:rPr lang="fr-FR" sz="2200" dirty="0" smtClean="0">
                <a:solidFill>
                  <a:schemeClr val="tx1"/>
                </a:solidFill>
              </a:rPr>
              <a:t> </a:t>
            </a:r>
            <a:r>
              <a:rPr lang="fr-FR" sz="2200" dirty="0" err="1" smtClean="0">
                <a:solidFill>
                  <a:schemeClr val="tx1"/>
                </a:solidFill>
              </a:rPr>
              <a:t>my</a:t>
            </a:r>
            <a:r>
              <a:rPr lang="fr-FR" sz="2200" dirty="0" smtClean="0">
                <a:solidFill>
                  <a:schemeClr val="tx1"/>
                </a:solidFill>
              </a:rPr>
              <a:t> </a:t>
            </a:r>
            <a:r>
              <a:rPr lang="fr-FR" sz="2200" dirty="0" err="1" smtClean="0">
                <a:solidFill>
                  <a:schemeClr val="tx1"/>
                </a:solidFill>
              </a:rPr>
              <a:t>exercise</a:t>
            </a:r>
            <a:r>
              <a:rPr lang="fr-FR" sz="2200" dirty="0" smtClean="0">
                <a:solidFill>
                  <a:schemeClr val="tx1"/>
                </a:solidFill>
              </a:rPr>
              <a:t> </a:t>
            </a:r>
            <a:r>
              <a:rPr lang="fr-FR" sz="2200" dirty="0" err="1" smtClean="0">
                <a:solidFill>
                  <a:schemeClr val="tx1"/>
                </a:solidFill>
              </a:rPr>
              <a:t>yet</a:t>
            </a:r>
            <a:r>
              <a:rPr lang="fr-FR" sz="2200" dirty="0" smtClean="0">
                <a:solidFill>
                  <a:schemeClr val="tx1"/>
                </a:solidFill>
              </a:rPr>
              <a:t>.</a:t>
            </a:r>
            <a:br>
              <a:rPr lang="fr-FR" sz="2200" dirty="0" smtClean="0">
                <a:solidFill>
                  <a:schemeClr val="tx1"/>
                </a:solidFill>
              </a:rPr>
            </a:br>
            <a:r>
              <a:rPr lang="fr-FR" sz="2200" dirty="0" smtClean="0">
                <a:solidFill>
                  <a:schemeClr val="tx1"/>
                </a:solidFill>
              </a:rPr>
              <a:t>- I have met </a:t>
            </a:r>
            <a:r>
              <a:rPr lang="fr-FR" sz="2200" dirty="0" err="1" smtClean="0">
                <a:solidFill>
                  <a:schemeClr val="tx1"/>
                </a:solidFill>
              </a:rPr>
              <a:t>him</a:t>
            </a:r>
            <a:r>
              <a:rPr lang="fr-FR" sz="2200" dirty="0" smtClean="0">
                <a:solidFill>
                  <a:schemeClr val="tx1"/>
                </a:solidFill>
              </a:rPr>
              <a:t> </a:t>
            </a:r>
            <a:r>
              <a:rPr lang="fr-FR" sz="2200" dirty="0" err="1" smtClean="0">
                <a:solidFill>
                  <a:schemeClr val="tx1"/>
                </a:solidFill>
              </a:rPr>
              <a:t>recently</a:t>
            </a:r>
            <a:r>
              <a:rPr lang="fr-FR" sz="2200" dirty="0" smtClean="0">
                <a:solidFill>
                  <a:schemeClr val="tx1"/>
                </a:solidFill>
              </a:rPr>
              <a:t>.</a:t>
            </a:r>
            <a:br>
              <a:rPr lang="fr-FR" sz="2200" dirty="0" smtClean="0">
                <a:solidFill>
                  <a:schemeClr val="tx1"/>
                </a:solidFill>
              </a:rPr>
            </a:br>
            <a:r>
              <a:rPr lang="fr-FR" sz="2400" dirty="0" smtClean="0">
                <a:solidFill>
                  <a:srgbClr val="00B0F0"/>
                </a:solidFill>
                <a:sym typeface="Wingdings"/>
              </a:rPr>
              <a:t>  passé composé en français! </a:t>
            </a:r>
            <a:r>
              <a:rPr lang="fr-FR" sz="2200" dirty="0" smtClean="0">
                <a:solidFill>
                  <a:schemeClr val="tx1"/>
                </a:solidFill>
              </a:rPr>
              <a:t/>
            </a:r>
            <a:br>
              <a:rPr lang="fr-FR" sz="2200" dirty="0" smtClean="0">
                <a:solidFill>
                  <a:schemeClr val="tx1"/>
                </a:solidFill>
              </a:rPr>
            </a:br>
            <a:r>
              <a:rPr lang="fr-FR" sz="2200" dirty="0" smtClean="0">
                <a:solidFill>
                  <a:schemeClr val="tx1"/>
                </a:solidFill>
              </a:rPr>
              <a:t/>
            </a:r>
            <a:br>
              <a:rPr lang="fr-FR" sz="2200" dirty="0" smtClean="0">
                <a:solidFill>
                  <a:schemeClr val="tx1"/>
                </a:solidFill>
              </a:rPr>
            </a:br>
            <a:r>
              <a:rPr lang="fr-FR" sz="2200" dirty="0" smtClean="0"/>
              <a:t/>
            </a:r>
            <a:br>
              <a:rPr lang="fr-FR" sz="2200" dirty="0" smtClean="0"/>
            </a:br>
            <a:r>
              <a:rPr lang="fr-FR" sz="2200" dirty="0" smtClean="0">
                <a:solidFill>
                  <a:schemeClr val="tx1"/>
                </a:solidFill>
              </a:rPr>
              <a:t/>
            </a:r>
            <a:br>
              <a:rPr lang="fr-FR" sz="2200" dirty="0" smtClean="0">
                <a:solidFill>
                  <a:schemeClr val="tx1"/>
                </a:solidFill>
              </a:rPr>
            </a:br>
            <a:r>
              <a:rPr lang="fr-FR" sz="2200" dirty="0" smtClean="0">
                <a:solidFill>
                  <a:schemeClr val="tx1"/>
                </a:solidFill>
              </a:rPr>
              <a:t/>
            </a:r>
            <a:br>
              <a:rPr lang="fr-FR" sz="2200" dirty="0" smtClean="0">
                <a:solidFill>
                  <a:schemeClr val="tx1"/>
                </a:solidFill>
              </a:rPr>
            </a:br>
            <a:r>
              <a:rPr lang="fr-FR" sz="2200" dirty="0" smtClean="0">
                <a:solidFill>
                  <a:schemeClr val="tx1"/>
                </a:solidFill>
              </a:rPr>
              <a:t/>
            </a:r>
            <a:br>
              <a:rPr lang="fr-FR" sz="2200" dirty="0" smtClean="0">
                <a:solidFill>
                  <a:schemeClr val="tx1"/>
                </a:solidFill>
              </a:rPr>
            </a:br>
            <a:endParaRPr lang="fr-FR"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SIMPLE PRESENT</a:t>
            </a:r>
            <a:endParaRPr lang="fr-FR" dirty="0"/>
          </a:p>
        </p:txBody>
      </p:sp>
      <p:sp>
        <p:nvSpPr>
          <p:cNvPr id="3" name="Espace réservé du contenu 2"/>
          <p:cNvSpPr>
            <a:spLocks noGrp="1"/>
          </p:cNvSpPr>
          <p:nvPr>
            <p:ph idx="1"/>
          </p:nvPr>
        </p:nvSpPr>
        <p:spPr>
          <a:xfrm>
            <a:off x="0" y="1600200"/>
            <a:ext cx="9324528" cy="4709160"/>
          </a:xfrm>
        </p:spPr>
        <p:txBody>
          <a:bodyPr numCol="3"/>
          <a:lstStyle/>
          <a:p>
            <a:pPr algn="ctr">
              <a:buNone/>
            </a:pPr>
            <a:endParaRPr lang="fr-FR" dirty="0" smtClean="0"/>
          </a:p>
          <a:p>
            <a:r>
              <a:rPr lang="fr-FR" sz="2000" b="1" dirty="0" smtClean="0"/>
              <a:t>I </a:t>
            </a:r>
            <a:r>
              <a:rPr lang="fr-FR" sz="2000" b="1" dirty="0" err="1" smtClean="0"/>
              <a:t>work</a:t>
            </a:r>
            <a:r>
              <a:rPr lang="fr-FR" sz="2000" b="1" dirty="0" smtClean="0"/>
              <a:t>          </a:t>
            </a:r>
          </a:p>
          <a:p>
            <a:r>
              <a:rPr lang="fr-FR" sz="2000" b="1" dirty="0" smtClean="0"/>
              <a:t>You </a:t>
            </a:r>
            <a:r>
              <a:rPr lang="fr-FR" sz="2000" b="1" dirty="0" err="1" smtClean="0"/>
              <a:t>work</a:t>
            </a:r>
            <a:endParaRPr lang="fr-FR" sz="2000" b="1" dirty="0" smtClean="0"/>
          </a:p>
          <a:p>
            <a:r>
              <a:rPr lang="fr-FR" sz="2000" b="1" dirty="0" smtClean="0"/>
              <a:t>He/</a:t>
            </a:r>
            <a:r>
              <a:rPr lang="fr-FR" sz="2000" b="1" dirty="0" err="1" smtClean="0"/>
              <a:t>She</a:t>
            </a:r>
            <a:r>
              <a:rPr lang="fr-FR" sz="2000" b="1" dirty="0" smtClean="0"/>
              <a:t>/It </a:t>
            </a:r>
            <a:r>
              <a:rPr lang="fr-FR" sz="2000" b="1" dirty="0" err="1" smtClean="0"/>
              <a:t>work</a:t>
            </a:r>
            <a:r>
              <a:rPr lang="fr-FR" sz="2400" b="1" dirty="0" err="1" smtClean="0">
                <a:solidFill>
                  <a:srgbClr val="0070C0"/>
                </a:solidFill>
              </a:rPr>
              <a:t>s</a:t>
            </a:r>
            <a:endParaRPr lang="fr-FR" sz="2400" b="1" dirty="0" smtClean="0">
              <a:solidFill>
                <a:srgbClr val="0070C0"/>
              </a:solidFill>
            </a:endParaRPr>
          </a:p>
          <a:p>
            <a:r>
              <a:rPr lang="fr-FR" sz="2000" b="1" dirty="0" err="1" smtClean="0"/>
              <a:t>We</a:t>
            </a:r>
            <a:r>
              <a:rPr lang="fr-FR" sz="2000" b="1" dirty="0" smtClean="0"/>
              <a:t> </a:t>
            </a:r>
            <a:r>
              <a:rPr lang="fr-FR" sz="2000" b="1" dirty="0" err="1" smtClean="0"/>
              <a:t>work</a:t>
            </a:r>
            <a:r>
              <a:rPr lang="fr-FR" sz="2000" b="1" dirty="0" smtClean="0"/>
              <a:t> </a:t>
            </a:r>
          </a:p>
          <a:p>
            <a:r>
              <a:rPr lang="fr-FR" sz="2000" b="1" dirty="0" smtClean="0"/>
              <a:t>You </a:t>
            </a:r>
            <a:r>
              <a:rPr lang="fr-FR" sz="2000" b="1" dirty="0" err="1" smtClean="0"/>
              <a:t>work</a:t>
            </a:r>
            <a:endParaRPr lang="fr-FR" sz="2000" b="1" dirty="0" smtClean="0"/>
          </a:p>
          <a:p>
            <a:r>
              <a:rPr lang="fr-FR" sz="2000" b="1" dirty="0" err="1" smtClean="0"/>
              <a:t>They</a:t>
            </a:r>
            <a:r>
              <a:rPr lang="fr-FR" sz="2000" b="1" dirty="0" smtClean="0"/>
              <a:t> </a:t>
            </a:r>
            <a:r>
              <a:rPr lang="fr-FR" sz="2000" b="1" dirty="0" err="1" smtClean="0"/>
              <a:t>work</a:t>
            </a:r>
            <a:endParaRPr lang="fr-FR" sz="2000" b="1" dirty="0" smtClean="0"/>
          </a:p>
          <a:p>
            <a:pPr algn="ctr"/>
            <a:endParaRPr lang="fr-FR" sz="2000" b="1" dirty="0" smtClean="0"/>
          </a:p>
          <a:p>
            <a:pPr algn="ctr"/>
            <a:endParaRPr lang="fr-FR" sz="2000" b="1" dirty="0" smtClean="0"/>
          </a:p>
          <a:p>
            <a:pPr algn="ctr"/>
            <a:r>
              <a:rPr lang="fr-FR" sz="2000" b="1" dirty="0" err="1" smtClean="0"/>
              <a:t>Special</a:t>
            </a:r>
            <a:r>
              <a:rPr lang="fr-FR" sz="2000" b="1" dirty="0" smtClean="0"/>
              <a:t> case : TO BE</a:t>
            </a:r>
          </a:p>
          <a:p>
            <a:pPr algn="ctr"/>
            <a:endParaRPr lang="fr-FR" sz="2000" b="1" dirty="0" smtClean="0"/>
          </a:p>
          <a:p>
            <a:pPr algn="ctr"/>
            <a:endParaRPr lang="fr-FR" sz="2000" b="1" dirty="0" smtClean="0"/>
          </a:p>
          <a:p>
            <a:pPr algn="ctr">
              <a:buNone/>
            </a:pPr>
            <a:endParaRPr lang="fr-FR" sz="2000" b="1" dirty="0" smtClean="0"/>
          </a:p>
          <a:p>
            <a:r>
              <a:rPr lang="fr-FR" sz="2000" b="1" dirty="0" smtClean="0"/>
              <a:t>I </a:t>
            </a:r>
            <a:r>
              <a:rPr lang="fr-FR" sz="2000" b="1" dirty="0" err="1" smtClean="0">
                <a:solidFill>
                  <a:srgbClr val="92D050"/>
                </a:solidFill>
              </a:rPr>
              <a:t>don’t</a:t>
            </a:r>
            <a:r>
              <a:rPr lang="fr-FR" sz="2000" b="1" dirty="0" smtClean="0"/>
              <a:t> </a:t>
            </a:r>
            <a:r>
              <a:rPr lang="fr-FR" sz="2000" b="1" dirty="0" err="1" smtClean="0"/>
              <a:t>work</a:t>
            </a:r>
            <a:r>
              <a:rPr lang="fr-FR" sz="2000" b="1" dirty="0" smtClean="0"/>
              <a:t>                   </a:t>
            </a:r>
          </a:p>
          <a:p>
            <a:r>
              <a:rPr lang="fr-FR" sz="2000" b="1" dirty="0" smtClean="0"/>
              <a:t>You </a:t>
            </a:r>
            <a:r>
              <a:rPr lang="fr-FR" sz="2000" b="1" dirty="0" err="1" smtClean="0">
                <a:solidFill>
                  <a:srgbClr val="92D050"/>
                </a:solidFill>
              </a:rPr>
              <a:t>don’t</a:t>
            </a:r>
            <a:r>
              <a:rPr lang="fr-FR" sz="2000" b="1" dirty="0" smtClean="0">
                <a:solidFill>
                  <a:srgbClr val="92D050"/>
                </a:solidFill>
              </a:rPr>
              <a:t> </a:t>
            </a:r>
            <a:r>
              <a:rPr lang="fr-FR" sz="2000" b="1" dirty="0" err="1" smtClean="0"/>
              <a:t>work</a:t>
            </a:r>
            <a:endParaRPr lang="fr-FR" sz="2000" b="1" dirty="0" smtClean="0"/>
          </a:p>
          <a:p>
            <a:r>
              <a:rPr lang="fr-FR" sz="2000" b="1" dirty="0" smtClean="0"/>
              <a:t>He/</a:t>
            </a:r>
            <a:r>
              <a:rPr lang="fr-FR" sz="2000" b="1" dirty="0" err="1" smtClean="0"/>
              <a:t>She</a:t>
            </a:r>
            <a:r>
              <a:rPr lang="fr-FR" sz="2000" b="1" dirty="0" smtClean="0"/>
              <a:t>/It </a:t>
            </a:r>
            <a:r>
              <a:rPr lang="fr-FR" sz="2000" b="1" dirty="0" err="1" smtClean="0">
                <a:solidFill>
                  <a:srgbClr val="92D050"/>
                </a:solidFill>
              </a:rPr>
              <a:t>do</a:t>
            </a:r>
            <a:r>
              <a:rPr lang="fr-FR" sz="2400" b="1" dirty="0" err="1" smtClean="0">
                <a:solidFill>
                  <a:srgbClr val="0070C0"/>
                </a:solidFill>
              </a:rPr>
              <a:t>es</a:t>
            </a:r>
            <a:r>
              <a:rPr lang="fr-FR" sz="2000" b="1" dirty="0" err="1" smtClean="0">
                <a:solidFill>
                  <a:srgbClr val="92D050"/>
                </a:solidFill>
              </a:rPr>
              <a:t>n’t</a:t>
            </a:r>
            <a:r>
              <a:rPr lang="fr-FR" sz="2000" b="1" dirty="0" smtClean="0"/>
              <a:t> </a:t>
            </a:r>
            <a:r>
              <a:rPr lang="fr-FR" sz="2000" b="1" dirty="0" err="1" smtClean="0"/>
              <a:t>work</a:t>
            </a:r>
            <a:endParaRPr lang="fr-FR" sz="2000" b="1" dirty="0" smtClean="0"/>
          </a:p>
          <a:p>
            <a:r>
              <a:rPr lang="fr-FR" sz="2000" b="1" dirty="0" err="1" smtClean="0"/>
              <a:t>We</a:t>
            </a:r>
            <a:r>
              <a:rPr lang="fr-FR" sz="2000" b="1" dirty="0" smtClean="0"/>
              <a:t> </a:t>
            </a:r>
            <a:r>
              <a:rPr lang="fr-FR" sz="2000" b="1" dirty="0" err="1" smtClean="0">
                <a:solidFill>
                  <a:srgbClr val="92D050"/>
                </a:solidFill>
              </a:rPr>
              <a:t>don’t</a:t>
            </a:r>
            <a:r>
              <a:rPr lang="fr-FR" sz="2000" b="1" dirty="0" smtClean="0"/>
              <a:t> </a:t>
            </a:r>
            <a:r>
              <a:rPr lang="fr-FR" sz="2000" b="1" dirty="0" err="1" smtClean="0"/>
              <a:t>work</a:t>
            </a:r>
            <a:endParaRPr lang="fr-FR" sz="2000" b="1" dirty="0" smtClean="0"/>
          </a:p>
          <a:p>
            <a:r>
              <a:rPr lang="fr-FR" sz="2000" b="1" dirty="0" smtClean="0"/>
              <a:t>You </a:t>
            </a:r>
            <a:r>
              <a:rPr lang="fr-FR" sz="2000" b="1" dirty="0" err="1" smtClean="0">
                <a:solidFill>
                  <a:srgbClr val="92D050"/>
                </a:solidFill>
              </a:rPr>
              <a:t>don’t</a:t>
            </a:r>
            <a:r>
              <a:rPr lang="fr-FR" sz="2000" b="1" dirty="0" smtClean="0"/>
              <a:t> </a:t>
            </a:r>
            <a:r>
              <a:rPr lang="fr-FR" sz="2000" b="1" dirty="0" err="1" smtClean="0"/>
              <a:t>work</a:t>
            </a:r>
            <a:endParaRPr lang="fr-FR" sz="2000" b="1" dirty="0" smtClean="0"/>
          </a:p>
          <a:p>
            <a:r>
              <a:rPr lang="fr-FR" sz="2000" b="1" dirty="0" err="1" smtClean="0"/>
              <a:t>They</a:t>
            </a:r>
            <a:r>
              <a:rPr lang="fr-FR" sz="2000" b="1" dirty="0" smtClean="0"/>
              <a:t> </a:t>
            </a:r>
            <a:r>
              <a:rPr lang="fr-FR" sz="2000" b="1" dirty="0" err="1" smtClean="0">
                <a:solidFill>
                  <a:srgbClr val="92D050"/>
                </a:solidFill>
              </a:rPr>
              <a:t>don’t</a:t>
            </a:r>
            <a:r>
              <a:rPr lang="fr-FR" sz="2000" b="1" dirty="0" smtClean="0"/>
              <a:t> </a:t>
            </a:r>
            <a:r>
              <a:rPr lang="fr-FR" sz="2000" b="1" dirty="0" err="1" smtClean="0"/>
              <a:t>work</a:t>
            </a:r>
            <a:endParaRPr lang="fr-FR" sz="2000" b="1" dirty="0" smtClean="0"/>
          </a:p>
          <a:p>
            <a:endParaRPr lang="fr-FR" sz="2000" b="1" dirty="0" smtClean="0"/>
          </a:p>
          <a:p>
            <a:endParaRPr lang="fr-FR" sz="2000" b="1" dirty="0" smtClean="0"/>
          </a:p>
          <a:p>
            <a:endParaRPr lang="fr-FR" sz="2000" b="1" dirty="0" smtClean="0"/>
          </a:p>
          <a:p>
            <a:endParaRPr lang="fr-FR" sz="2000" b="1" dirty="0" smtClean="0"/>
          </a:p>
          <a:p>
            <a:endParaRPr lang="fr-FR" sz="2000" b="1" dirty="0" smtClean="0"/>
          </a:p>
          <a:p>
            <a:r>
              <a:rPr lang="fr-FR" sz="2000" b="1" dirty="0" smtClean="0">
                <a:solidFill>
                  <a:srgbClr val="92D050"/>
                </a:solidFill>
              </a:rPr>
              <a:t>Do</a:t>
            </a:r>
            <a:r>
              <a:rPr lang="fr-FR" sz="2000" b="1" dirty="0" smtClean="0"/>
              <a:t> I </a:t>
            </a:r>
            <a:r>
              <a:rPr lang="fr-FR" sz="2000" b="1" dirty="0" err="1" smtClean="0"/>
              <a:t>Work</a:t>
            </a:r>
            <a:r>
              <a:rPr lang="fr-FR" sz="2000" b="1" dirty="0" smtClean="0"/>
              <a:t>?</a:t>
            </a:r>
          </a:p>
          <a:p>
            <a:r>
              <a:rPr lang="fr-FR" sz="2000" b="1" dirty="0" smtClean="0">
                <a:solidFill>
                  <a:srgbClr val="92D050"/>
                </a:solidFill>
              </a:rPr>
              <a:t>Do</a:t>
            </a:r>
            <a:r>
              <a:rPr lang="fr-FR" sz="2000" b="1" dirty="0" smtClean="0"/>
              <a:t> </a:t>
            </a:r>
            <a:r>
              <a:rPr lang="fr-FR" sz="2000" b="1" dirty="0" err="1" smtClean="0"/>
              <a:t>you</a:t>
            </a:r>
            <a:r>
              <a:rPr lang="fr-FR" sz="2000" b="1" dirty="0" smtClean="0"/>
              <a:t> </a:t>
            </a:r>
            <a:r>
              <a:rPr lang="fr-FR" sz="2000" b="1" dirty="0" err="1" smtClean="0"/>
              <a:t>work</a:t>
            </a:r>
            <a:r>
              <a:rPr lang="fr-FR" sz="2000" b="1" dirty="0" smtClean="0"/>
              <a:t>?</a:t>
            </a:r>
            <a:endParaRPr lang="fr-FR" sz="2000" b="1" dirty="0" smtClean="0"/>
          </a:p>
          <a:p>
            <a:r>
              <a:rPr lang="fr-FR" sz="2000" b="1" dirty="0" err="1" smtClean="0">
                <a:solidFill>
                  <a:srgbClr val="92D050"/>
                </a:solidFill>
              </a:rPr>
              <a:t>Do</a:t>
            </a:r>
            <a:r>
              <a:rPr lang="fr-FR" sz="2400" b="1" dirty="0" err="1" smtClean="0">
                <a:solidFill>
                  <a:srgbClr val="0070C0"/>
                </a:solidFill>
              </a:rPr>
              <a:t>es</a:t>
            </a:r>
            <a:r>
              <a:rPr lang="fr-FR" sz="2000" b="1" dirty="0" smtClean="0"/>
              <a:t> </a:t>
            </a:r>
            <a:r>
              <a:rPr lang="fr-FR" sz="2000" b="1" dirty="0" err="1" smtClean="0"/>
              <a:t>he</a:t>
            </a:r>
            <a:r>
              <a:rPr lang="fr-FR" sz="2000" b="1" dirty="0" smtClean="0"/>
              <a:t>/</a:t>
            </a:r>
            <a:r>
              <a:rPr lang="fr-FR" sz="2000" b="1" dirty="0" err="1" smtClean="0"/>
              <a:t>she</a:t>
            </a:r>
            <a:r>
              <a:rPr lang="fr-FR" sz="2000" b="1" dirty="0" smtClean="0"/>
              <a:t>/</a:t>
            </a:r>
            <a:r>
              <a:rPr lang="fr-FR" sz="2000" b="1" dirty="0" err="1" smtClean="0"/>
              <a:t>it</a:t>
            </a:r>
            <a:r>
              <a:rPr lang="fr-FR" sz="2000" b="1" dirty="0" smtClean="0"/>
              <a:t> </a:t>
            </a:r>
            <a:r>
              <a:rPr lang="fr-FR" sz="2000" b="1" dirty="0" err="1" smtClean="0"/>
              <a:t>work</a:t>
            </a:r>
            <a:r>
              <a:rPr lang="fr-FR" sz="2000" b="1" dirty="0" smtClean="0"/>
              <a:t>?</a:t>
            </a:r>
          </a:p>
          <a:p>
            <a:r>
              <a:rPr lang="fr-FR" sz="2000" b="1" dirty="0" smtClean="0">
                <a:solidFill>
                  <a:srgbClr val="92D050"/>
                </a:solidFill>
              </a:rPr>
              <a:t>Do</a:t>
            </a:r>
            <a:r>
              <a:rPr lang="fr-FR" sz="2000" b="1" dirty="0" smtClean="0"/>
              <a:t> </a:t>
            </a:r>
            <a:r>
              <a:rPr lang="fr-FR" sz="2000" b="1" dirty="0" err="1" smtClean="0"/>
              <a:t>we</a:t>
            </a:r>
            <a:r>
              <a:rPr lang="fr-FR" sz="2000" b="1" dirty="0" smtClean="0"/>
              <a:t> </a:t>
            </a:r>
            <a:r>
              <a:rPr lang="fr-FR" sz="2000" b="1" dirty="0" err="1" smtClean="0"/>
              <a:t>work</a:t>
            </a:r>
            <a:r>
              <a:rPr lang="fr-FR" sz="2000" b="1" dirty="0" smtClean="0"/>
              <a:t>?</a:t>
            </a:r>
          </a:p>
          <a:p>
            <a:r>
              <a:rPr lang="fr-FR" sz="2000" b="1" dirty="0" smtClean="0">
                <a:solidFill>
                  <a:srgbClr val="92D050"/>
                </a:solidFill>
              </a:rPr>
              <a:t>Do</a:t>
            </a:r>
            <a:r>
              <a:rPr lang="fr-FR" sz="2000" b="1" dirty="0" smtClean="0"/>
              <a:t> </a:t>
            </a:r>
            <a:r>
              <a:rPr lang="fr-FR" sz="2000" b="1" dirty="0" err="1" smtClean="0"/>
              <a:t>you</a:t>
            </a:r>
            <a:r>
              <a:rPr lang="fr-FR" sz="2000" b="1" dirty="0" smtClean="0"/>
              <a:t> </a:t>
            </a:r>
            <a:r>
              <a:rPr lang="fr-FR" sz="2000" b="1" dirty="0" err="1" smtClean="0"/>
              <a:t>work</a:t>
            </a:r>
            <a:r>
              <a:rPr lang="fr-FR" sz="2000" b="1" dirty="0" smtClean="0"/>
              <a:t>?</a:t>
            </a:r>
          </a:p>
          <a:p>
            <a:r>
              <a:rPr lang="fr-FR" sz="2000" b="1" dirty="0" smtClean="0">
                <a:solidFill>
                  <a:srgbClr val="92D050"/>
                </a:solidFill>
              </a:rPr>
              <a:t>Do</a:t>
            </a:r>
            <a:r>
              <a:rPr lang="fr-FR" sz="2000" b="1" dirty="0" smtClean="0"/>
              <a:t> </a:t>
            </a:r>
            <a:r>
              <a:rPr lang="fr-FR" sz="2000" b="1" dirty="0" err="1" smtClean="0"/>
              <a:t>they</a:t>
            </a:r>
            <a:r>
              <a:rPr lang="fr-FR" sz="2000" b="1" dirty="0" smtClean="0"/>
              <a:t> </a:t>
            </a:r>
            <a:r>
              <a:rPr lang="fr-FR" sz="2000" b="1" dirty="0" err="1" smtClean="0"/>
              <a:t>work</a:t>
            </a:r>
            <a:r>
              <a:rPr lang="fr-FR" sz="2000" b="1" dirty="0" smtClean="0"/>
              <a:t>?</a:t>
            </a:r>
          </a:p>
          <a:p>
            <a:pPr algn="ctr"/>
            <a:endParaRPr lang="fr-FR" dirty="0"/>
          </a:p>
        </p:txBody>
      </p:sp>
    </p:spTree>
  </p:cSld>
  <p:clrMapOvr>
    <a:masterClrMapping/>
  </p:clrMapOvr>
  <p:transition>
    <p:pull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938338"/>
          </a:xfrm>
        </p:spPr>
        <p:txBody>
          <a:bodyPr>
            <a:normAutofit fontScale="90000"/>
          </a:bodyPr>
          <a:lstStyle/>
          <a:p>
            <a:pPr algn="l"/>
            <a:r>
              <a:rPr lang="fr-FR" sz="4400" dirty="0" smtClean="0"/>
              <a:t> </a:t>
            </a:r>
            <a:br>
              <a:rPr lang="fr-FR" sz="4400" dirty="0" smtClean="0"/>
            </a:br>
            <a:r>
              <a:rPr lang="fr-FR" sz="4400" dirty="0" smtClean="0"/>
              <a:t/>
            </a:r>
            <a:br>
              <a:rPr lang="fr-FR" sz="4400" dirty="0" smtClean="0"/>
            </a:br>
            <a:r>
              <a:rPr lang="fr-FR" sz="4400" dirty="0" smtClean="0"/>
              <a:t/>
            </a:r>
            <a:br>
              <a:rPr lang="fr-FR" sz="4400" dirty="0" smtClean="0"/>
            </a:br>
            <a:r>
              <a:rPr lang="fr-FR" sz="4400" dirty="0" smtClean="0"/>
              <a:t/>
            </a:r>
            <a:br>
              <a:rPr lang="fr-FR" sz="4400" dirty="0" smtClean="0"/>
            </a:br>
            <a:r>
              <a:rPr lang="fr-FR" sz="4400" dirty="0" smtClean="0"/>
              <a:t/>
            </a:r>
            <a:br>
              <a:rPr lang="fr-FR" sz="4400" dirty="0" smtClean="0"/>
            </a:br>
            <a:r>
              <a:rPr lang="fr-FR" sz="4400" dirty="0" smtClean="0"/>
              <a:t> </a:t>
            </a:r>
            <a:r>
              <a:rPr lang="fr-FR" sz="1300" dirty="0" smtClean="0"/>
              <a:t>- </a:t>
            </a:r>
            <a:r>
              <a:rPr lang="fr-FR" sz="1300" u="sng" dirty="0" smtClean="0"/>
              <a:t>ACTION TERMINEE, NON DATEE, QUI M’INTERESSE POUR LA CONSEQUENCE, LE RESULTAT QU’ELLE A SUR LA PRESENT:</a:t>
            </a:r>
            <a:r>
              <a:rPr lang="fr-FR" sz="1300" dirty="0" smtClean="0">
                <a:solidFill>
                  <a:schemeClr val="bg1"/>
                </a:solidFill>
              </a:rPr>
              <a:t/>
            </a:r>
            <a:br>
              <a:rPr lang="fr-FR" sz="1300" dirty="0" smtClean="0">
                <a:solidFill>
                  <a:schemeClr val="bg1"/>
                </a:solidFill>
              </a:rPr>
            </a:br>
            <a:r>
              <a:rPr lang="fr-FR" sz="1300" dirty="0" smtClean="0">
                <a:solidFill>
                  <a:schemeClr val="tx1"/>
                </a:solidFill>
              </a:rPr>
              <a:t>- Oh no! I have </a:t>
            </a:r>
            <a:r>
              <a:rPr lang="fr-FR" sz="1300" dirty="0" err="1" smtClean="0">
                <a:solidFill>
                  <a:schemeClr val="tx1"/>
                </a:solidFill>
              </a:rPr>
              <a:t>lost</a:t>
            </a:r>
            <a:r>
              <a:rPr lang="fr-FR" sz="1300" dirty="0" smtClean="0">
                <a:solidFill>
                  <a:schemeClr val="tx1"/>
                </a:solidFill>
              </a:rPr>
              <a:t> </a:t>
            </a:r>
            <a:r>
              <a:rPr lang="fr-FR" sz="1300" dirty="0" err="1" smtClean="0">
                <a:solidFill>
                  <a:schemeClr val="tx1"/>
                </a:solidFill>
              </a:rPr>
              <a:t>my</a:t>
            </a:r>
            <a:r>
              <a:rPr lang="fr-FR" sz="1300" dirty="0" smtClean="0">
                <a:solidFill>
                  <a:schemeClr val="tx1"/>
                </a:solidFill>
              </a:rPr>
              <a:t> </a:t>
            </a:r>
            <a:r>
              <a:rPr lang="fr-FR" sz="1300" dirty="0" err="1" smtClean="0">
                <a:solidFill>
                  <a:schemeClr val="tx1"/>
                </a:solidFill>
              </a:rPr>
              <a:t>credit</a:t>
            </a:r>
            <a:r>
              <a:rPr lang="fr-FR" sz="1300" dirty="0" smtClean="0">
                <a:solidFill>
                  <a:schemeClr val="tx1"/>
                </a:solidFill>
              </a:rPr>
              <a:t> </a:t>
            </a:r>
            <a:r>
              <a:rPr lang="fr-FR" sz="1300" dirty="0" err="1" smtClean="0">
                <a:solidFill>
                  <a:schemeClr val="tx1"/>
                </a:solidFill>
              </a:rPr>
              <a:t>card</a:t>
            </a:r>
            <a:r>
              <a:rPr lang="fr-FR" sz="1300" dirty="0" smtClean="0">
                <a:solidFill>
                  <a:schemeClr val="tx1"/>
                </a:solidFill>
              </a:rPr>
              <a:t>! I </a:t>
            </a:r>
            <a:r>
              <a:rPr lang="fr-FR" sz="1300" dirty="0" err="1" smtClean="0">
                <a:solidFill>
                  <a:schemeClr val="tx1"/>
                </a:solidFill>
              </a:rPr>
              <a:t>can’t</a:t>
            </a:r>
            <a:r>
              <a:rPr lang="fr-FR" sz="1300" dirty="0" smtClean="0">
                <a:solidFill>
                  <a:schemeClr val="tx1"/>
                </a:solidFill>
              </a:rPr>
              <a:t> </a:t>
            </a:r>
            <a:r>
              <a:rPr lang="fr-FR" sz="1300" dirty="0" err="1" smtClean="0">
                <a:solidFill>
                  <a:schemeClr val="tx1"/>
                </a:solidFill>
              </a:rPr>
              <a:t>pay</a:t>
            </a:r>
            <a:r>
              <a:rPr lang="fr-FR" sz="1300" dirty="0" smtClean="0">
                <a:solidFill>
                  <a:schemeClr val="tx1"/>
                </a:solidFill>
              </a:rPr>
              <a:t> for </a:t>
            </a:r>
            <a:r>
              <a:rPr lang="fr-FR" sz="1300" dirty="0" err="1" smtClean="0">
                <a:solidFill>
                  <a:schemeClr val="tx1"/>
                </a:solidFill>
              </a:rPr>
              <a:t>this</a:t>
            </a:r>
            <a:r>
              <a:rPr lang="fr-FR" sz="1300" dirty="0" smtClean="0">
                <a:solidFill>
                  <a:schemeClr val="tx1"/>
                </a:solidFill>
              </a:rPr>
              <a:t>.</a:t>
            </a:r>
            <a:br>
              <a:rPr lang="fr-FR" sz="1300" dirty="0" smtClean="0">
                <a:solidFill>
                  <a:schemeClr val="tx1"/>
                </a:solidFill>
              </a:rPr>
            </a:br>
            <a:r>
              <a:rPr lang="fr-FR" sz="1300" dirty="0" smtClean="0">
                <a:solidFill>
                  <a:schemeClr val="bg1"/>
                </a:solidFill>
              </a:rPr>
              <a:t>J’ai égaré ma carte de crédit (action terminée) = résultat sur le présent : je ne peux pas payer.</a:t>
            </a:r>
            <a:r>
              <a:rPr lang="fr-FR" sz="1300" dirty="0" smtClean="0">
                <a:solidFill>
                  <a:schemeClr val="tx1"/>
                </a:solidFill>
              </a:rPr>
              <a:t> </a:t>
            </a:r>
            <a:br>
              <a:rPr lang="fr-FR" sz="1300" dirty="0" smtClean="0">
                <a:solidFill>
                  <a:schemeClr val="tx1"/>
                </a:solidFill>
              </a:rPr>
            </a:br>
            <a:r>
              <a:rPr lang="fr-FR" sz="1300" dirty="0" smtClean="0">
                <a:solidFill>
                  <a:schemeClr val="tx1"/>
                </a:solidFill>
              </a:rPr>
              <a:t>- He </a:t>
            </a:r>
            <a:r>
              <a:rPr lang="fr-FR" sz="1300" dirty="0" err="1" smtClean="0">
                <a:solidFill>
                  <a:schemeClr val="tx1"/>
                </a:solidFill>
              </a:rPr>
              <a:t>can’t</a:t>
            </a:r>
            <a:r>
              <a:rPr lang="fr-FR" sz="1300" dirty="0" smtClean="0">
                <a:solidFill>
                  <a:schemeClr val="tx1"/>
                </a:solidFill>
              </a:rPr>
              <a:t> ski. He has </a:t>
            </a:r>
            <a:r>
              <a:rPr lang="fr-FR" sz="1300" dirty="0" err="1" smtClean="0">
                <a:solidFill>
                  <a:schemeClr val="tx1"/>
                </a:solidFill>
              </a:rPr>
              <a:t>broken</a:t>
            </a:r>
            <a:r>
              <a:rPr lang="fr-FR" sz="1300" dirty="0" smtClean="0">
                <a:solidFill>
                  <a:schemeClr val="tx1"/>
                </a:solidFill>
              </a:rPr>
              <a:t> </a:t>
            </a:r>
            <a:r>
              <a:rPr lang="fr-FR" sz="1300" dirty="0" err="1" smtClean="0">
                <a:solidFill>
                  <a:schemeClr val="tx1"/>
                </a:solidFill>
              </a:rPr>
              <a:t>his</a:t>
            </a:r>
            <a:r>
              <a:rPr lang="fr-FR" sz="1300" dirty="0" smtClean="0">
                <a:solidFill>
                  <a:schemeClr val="tx1"/>
                </a:solidFill>
              </a:rPr>
              <a:t> legs.</a:t>
            </a:r>
            <a:br>
              <a:rPr lang="fr-FR" sz="1300" dirty="0" smtClean="0">
                <a:solidFill>
                  <a:schemeClr val="tx1"/>
                </a:solidFill>
              </a:rPr>
            </a:br>
            <a:r>
              <a:rPr lang="fr-FR" sz="1300" dirty="0" smtClean="0">
                <a:solidFill>
                  <a:schemeClr val="bg1"/>
                </a:solidFill>
              </a:rPr>
              <a:t>Il ne peux pas skier, il s’est cassé la jambe. Ce n’est pas quand l’action a eu lieu qui m’</a:t>
            </a:r>
            <a:r>
              <a:rPr lang="fr-FR" sz="1300" dirty="0" err="1" smtClean="0">
                <a:solidFill>
                  <a:schemeClr val="bg1"/>
                </a:solidFill>
              </a:rPr>
              <a:t>interesse</a:t>
            </a:r>
            <a:r>
              <a:rPr lang="fr-FR" sz="1300" dirty="0" smtClean="0">
                <a:solidFill>
                  <a:schemeClr val="bg1"/>
                </a:solidFill>
              </a:rPr>
              <a:t>, c’est la conséquence de cette action sur le présent.</a:t>
            </a:r>
            <a:br>
              <a:rPr lang="fr-FR" sz="1300" dirty="0" smtClean="0">
                <a:solidFill>
                  <a:schemeClr val="bg1"/>
                </a:solidFill>
              </a:rPr>
            </a:br>
            <a:r>
              <a:rPr lang="fr-FR" sz="1300" dirty="0" smtClean="0">
                <a:solidFill>
                  <a:schemeClr val="tx1"/>
                </a:solidFill>
              </a:rPr>
              <a:t>- Autres : I have </a:t>
            </a:r>
            <a:r>
              <a:rPr lang="fr-FR" sz="1300" dirty="0" err="1" smtClean="0">
                <a:solidFill>
                  <a:schemeClr val="tx1"/>
                </a:solidFill>
              </a:rPr>
              <a:t>finished</a:t>
            </a:r>
            <a:r>
              <a:rPr lang="fr-FR" sz="1300" dirty="0" smtClean="0">
                <a:solidFill>
                  <a:schemeClr val="tx1"/>
                </a:solidFill>
              </a:rPr>
              <a:t> </a:t>
            </a:r>
            <a:r>
              <a:rPr lang="fr-FR" sz="1300" dirty="0" err="1" smtClean="0">
                <a:solidFill>
                  <a:schemeClr val="tx1"/>
                </a:solidFill>
              </a:rPr>
              <a:t>my</a:t>
            </a:r>
            <a:r>
              <a:rPr lang="fr-FR" sz="1300" dirty="0" smtClean="0">
                <a:solidFill>
                  <a:schemeClr val="tx1"/>
                </a:solidFill>
              </a:rPr>
              <a:t> </a:t>
            </a:r>
            <a:r>
              <a:rPr lang="fr-FR" sz="1300" dirty="0" err="1" smtClean="0">
                <a:solidFill>
                  <a:schemeClr val="tx1"/>
                </a:solidFill>
              </a:rPr>
              <a:t>homework</a:t>
            </a:r>
            <a:r>
              <a:rPr lang="fr-FR" sz="1300" dirty="0" smtClean="0">
                <a:solidFill>
                  <a:schemeClr val="tx1"/>
                </a:solidFill>
              </a:rPr>
              <a:t>. He has </a:t>
            </a:r>
            <a:r>
              <a:rPr lang="fr-FR" sz="1300" dirty="0" err="1" smtClean="0">
                <a:solidFill>
                  <a:schemeClr val="tx1"/>
                </a:solidFill>
              </a:rPr>
              <a:t>called</a:t>
            </a:r>
            <a:r>
              <a:rPr lang="fr-FR" sz="1300" dirty="0" smtClean="0">
                <a:solidFill>
                  <a:schemeClr val="tx1"/>
                </a:solidFill>
              </a:rPr>
              <a:t> the police …</a:t>
            </a:r>
            <a:br>
              <a:rPr lang="fr-FR" sz="1300" dirty="0" smtClean="0">
                <a:solidFill>
                  <a:schemeClr val="tx1"/>
                </a:solidFill>
              </a:rPr>
            </a:br>
            <a:r>
              <a:rPr lang="fr-FR" sz="1400" dirty="0" smtClean="0">
                <a:solidFill>
                  <a:srgbClr val="00B0F0"/>
                </a:solidFill>
                <a:sym typeface="Wingdings"/>
              </a:rPr>
              <a:t>  passé composé en français! </a:t>
            </a:r>
            <a:r>
              <a:rPr lang="fr-FR" sz="1300" dirty="0" smtClean="0">
                <a:solidFill>
                  <a:schemeClr val="tx1"/>
                </a:solidFill>
              </a:rPr>
              <a:t/>
            </a:r>
            <a:br>
              <a:rPr lang="fr-FR" sz="1300" dirty="0" smtClean="0">
                <a:solidFill>
                  <a:schemeClr val="tx1"/>
                </a:solidFill>
              </a:rPr>
            </a:br>
            <a:r>
              <a:rPr lang="fr-FR" sz="1300" dirty="0" smtClean="0">
                <a:solidFill>
                  <a:schemeClr val="bg1"/>
                </a:solidFill>
              </a:rPr>
              <a:t/>
            </a:r>
            <a:br>
              <a:rPr lang="fr-FR" sz="1300" dirty="0" smtClean="0">
                <a:solidFill>
                  <a:schemeClr val="bg1"/>
                </a:solidFill>
              </a:rPr>
            </a:br>
            <a:r>
              <a:rPr lang="fr-FR" sz="1300" dirty="0" smtClean="0">
                <a:solidFill>
                  <a:schemeClr val="bg1"/>
                </a:solidFill>
              </a:rPr>
              <a:t/>
            </a:r>
            <a:br>
              <a:rPr lang="fr-FR" sz="1300" dirty="0" smtClean="0">
                <a:solidFill>
                  <a:schemeClr val="bg1"/>
                </a:solidFill>
              </a:rPr>
            </a:br>
            <a:r>
              <a:rPr lang="fr-FR" sz="1300" dirty="0" smtClean="0"/>
              <a:t> - BILAN PROVISOIRE, EXPERIENCE QUI VA JUSQU’AU PRESENT:</a:t>
            </a:r>
            <a:br>
              <a:rPr lang="fr-FR" sz="1300" dirty="0" smtClean="0"/>
            </a:br>
            <a:r>
              <a:rPr lang="fr-FR" sz="1300" dirty="0" smtClean="0">
                <a:solidFill>
                  <a:schemeClr val="bg1"/>
                </a:solidFill>
              </a:rPr>
              <a:t> Avec les adverbes : </a:t>
            </a:r>
            <a:r>
              <a:rPr lang="fr-FR" sz="1300" dirty="0" err="1" smtClean="0">
                <a:solidFill>
                  <a:schemeClr val="bg1"/>
                </a:solidFill>
              </a:rPr>
              <a:t>already</a:t>
            </a:r>
            <a:r>
              <a:rPr lang="fr-FR" sz="1300" dirty="0" smtClean="0">
                <a:solidFill>
                  <a:schemeClr val="bg1"/>
                </a:solidFill>
              </a:rPr>
              <a:t>, </a:t>
            </a:r>
            <a:r>
              <a:rPr lang="fr-FR" sz="1300" dirty="0" err="1" smtClean="0">
                <a:solidFill>
                  <a:schemeClr val="bg1"/>
                </a:solidFill>
              </a:rPr>
              <a:t>so</a:t>
            </a:r>
            <a:r>
              <a:rPr lang="fr-FR" sz="1300" dirty="0" smtClean="0">
                <a:solidFill>
                  <a:schemeClr val="bg1"/>
                </a:solidFill>
              </a:rPr>
              <a:t> far, not </a:t>
            </a:r>
            <a:r>
              <a:rPr lang="fr-FR" sz="1300" dirty="0" err="1" smtClean="0">
                <a:solidFill>
                  <a:schemeClr val="bg1"/>
                </a:solidFill>
              </a:rPr>
              <a:t>yet</a:t>
            </a:r>
            <a:r>
              <a:rPr lang="fr-FR" sz="1300" dirty="0" smtClean="0">
                <a:solidFill>
                  <a:schemeClr val="bg1"/>
                </a:solidFill>
              </a:rPr>
              <a:t>, </a:t>
            </a:r>
            <a:r>
              <a:rPr lang="fr-FR" sz="1300" dirty="0" err="1" smtClean="0">
                <a:solidFill>
                  <a:schemeClr val="bg1"/>
                </a:solidFill>
              </a:rPr>
              <a:t>recently</a:t>
            </a:r>
            <a:r>
              <a:rPr lang="fr-FR" sz="1300" dirty="0" smtClean="0">
                <a:solidFill>
                  <a:schemeClr val="bg1"/>
                </a:solidFill>
              </a:rPr>
              <a:t>, </a:t>
            </a:r>
            <a:r>
              <a:rPr lang="fr-FR" sz="1300" dirty="0" err="1" smtClean="0">
                <a:solidFill>
                  <a:schemeClr val="bg1"/>
                </a:solidFill>
              </a:rPr>
              <a:t>just</a:t>
            </a:r>
            <a:r>
              <a:rPr lang="fr-FR" sz="1300" dirty="0" smtClean="0">
                <a:solidFill>
                  <a:schemeClr val="bg1"/>
                </a:solidFill>
              </a:rPr>
              <a:t>, </a:t>
            </a:r>
            <a:r>
              <a:rPr lang="fr-FR" sz="1300" dirty="0" err="1" smtClean="0">
                <a:solidFill>
                  <a:schemeClr val="bg1"/>
                </a:solidFill>
              </a:rPr>
              <a:t>never</a:t>
            </a:r>
            <a:r>
              <a:rPr lang="fr-FR" sz="1300" dirty="0" smtClean="0">
                <a:solidFill>
                  <a:schemeClr val="bg1"/>
                </a:solidFill>
              </a:rPr>
              <a:t>, </a:t>
            </a:r>
            <a:r>
              <a:rPr lang="fr-FR" sz="1300" dirty="0" err="1" smtClean="0">
                <a:solidFill>
                  <a:schemeClr val="bg1"/>
                </a:solidFill>
              </a:rPr>
              <a:t>ever</a:t>
            </a:r>
            <a:r>
              <a:rPr lang="fr-FR" sz="1300" dirty="0" smtClean="0">
                <a:solidFill>
                  <a:schemeClr val="bg1"/>
                </a:solidFill>
              </a:rPr>
              <a:t>, </a:t>
            </a:r>
            <a:r>
              <a:rPr lang="fr-FR" sz="1300" dirty="0" err="1" smtClean="0">
                <a:solidFill>
                  <a:schemeClr val="bg1"/>
                </a:solidFill>
              </a:rPr>
              <a:t>before</a:t>
            </a:r>
            <a:r>
              <a:rPr lang="fr-FR" sz="1300" dirty="0" smtClean="0">
                <a:solidFill>
                  <a:schemeClr val="bg1"/>
                </a:solidFill>
              </a:rPr>
              <a:t>, on indique que le moment </a:t>
            </a:r>
            <a:r>
              <a:rPr lang="fr-FR" sz="1300" dirty="0" err="1" smtClean="0">
                <a:solidFill>
                  <a:schemeClr val="bg1"/>
                </a:solidFill>
              </a:rPr>
              <a:t>excat</a:t>
            </a:r>
            <a:r>
              <a:rPr lang="fr-FR" sz="1300" dirty="0" smtClean="0">
                <a:solidFill>
                  <a:schemeClr val="bg1"/>
                </a:solidFill>
              </a:rPr>
              <a:t> est inconnu</a:t>
            </a:r>
            <a:br>
              <a:rPr lang="fr-FR" sz="1300" dirty="0" smtClean="0">
                <a:solidFill>
                  <a:schemeClr val="bg1"/>
                </a:solidFill>
              </a:rPr>
            </a:br>
            <a:r>
              <a:rPr lang="fr-FR" sz="1300" dirty="0" smtClean="0">
                <a:solidFill>
                  <a:schemeClr val="tx1"/>
                </a:solidFill>
              </a:rPr>
              <a:t> - Have </a:t>
            </a:r>
            <a:r>
              <a:rPr lang="fr-FR" sz="1300" dirty="0" err="1" smtClean="0">
                <a:solidFill>
                  <a:schemeClr val="tx1"/>
                </a:solidFill>
              </a:rPr>
              <a:t>you</a:t>
            </a:r>
            <a:r>
              <a:rPr lang="fr-FR" sz="1300" dirty="0" smtClean="0">
                <a:solidFill>
                  <a:schemeClr val="tx1"/>
                </a:solidFill>
              </a:rPr>
              <a:t> </a:t>
            </a:r>
            <a:r>
              <a:rPr lang="fr-FR" sz="1300" dirty="0" err="1" smtClean="0">
                <a:solidFill>
                  <a:schemeClr val="tx1"/>
                </a:solidFill>
              </a:rPr>
              <a:t>ever</a:t>
            </a:r>
            <a:r>
              <a:rPr lang="fr-FR" sz="1300" dirty="0" smtClean="0">
                <a:solidFill>
                  <a:schemeClr val="tx1"/>
                </a:solidFill>
              </a:rPr>
              <a:t> been to </a:t>
            </a:r>
            <a:r>
              <a:rPr lang="fr-FR" sz="1300" dirty="0" err="1" smtClean="0">
                <a:solidFill>
                  <a:schemeClr val="tx1"/>
                </a:solidFill>
              </a:rPr>
              <a:t>England</a:t>
            </a:r>
            <a:r>
              <a:rPr lang="fr-FR" sz="1300" dirty="0" smtClean="0">
                <a:solidFill>
                  <a:schemeClr val="tx1"/>
                </a:solidFill>
              </a:rPr>
              <a:t> ?</a:t>
            </a:r>
            <a:br>
              <a:rPr lang="fr-FR" sz="1300" dirty="0" smtClean="0">
                <a:solidFill>
                  <a:schemeClr val="tx1"/>
                </a:solidFill>
              </a:rPr>
            </a:br>
            <a:r>
              <a:rPr lang="fr-FR" sz="1300" dirty="0" smtClean="0">
                <a:solidFill>
                  <a:schemeClr val="tx1"/>
                </a:solidFill>
              </a:rPr>
              <a:t>- I </a:t>
            </a:r>
            <a:r>
              <a:rPr lang="fr-FR" sz="1300" dirty="0" err="1" smtClean="0">
                <a:solidFill>
                  <a:schemeClr val="tx1"/>
                </a:solidFill>
              </a:rPr>
              <a:t>haven’t</a:t>
            </a:r>
            <a:r>
              <a:rPr lang="fr-FR" sz="1300" dirty="0" smtClean="0">
                <a:solidFill>
                  <a:schemeClr val="tx1"/>
                </a:solidFill>
              </a:rPr>
              <a:t> </a:t>
            </a:r>
            <a:r>
              <a:rPr lang="fr-FR" sz="1300" dirty="0" err="1" smtClean="0">
                <a:solidFill>
                  <a:schemeClr val="tx1"/>
                </a:solidFill>
              </a:rPr>
              <a:t>finished</a:t>
            </a:r>
            <a:r>
              <a:rPr lang="fr-FR" sz="1300" dirty="0" smtClean="0">
                <a:solidFill>
                  <a:schemeClr val="tx1"/>
                </a:solidFill>
              </a:rPr>
              <a:t> </a:t>
            </a:r>
            <a:r>
              <a:rPr lang="fr-FR" sz="1300" dirty="0" err="1" smtClean="0">
                <a:solidFill>
                  <a:schemeClr val="tx1"/>
                </a:solidFill>
              </a:rPr>
              <a:t>my</a:t>
            </a:r>
            <a:r>
              <a:rPr lang="fr-FR" sz="1300" dirty="0" smtClean="0">
                <a:solidFill>
                  <a:schemeClr val="tx1"/>
                </a:solidFill>
              </a:rPr>
              <a:t> </a:t>
            </a:r>
            <a:r>
              <a:rPr lang="fr-FR" sz="1300" dirty="0" err="1" smtClean="0">
                <a:solidFill>
                  <a:schemeClr val="tx1"/>
                </a:solidFill>
              </a:rPr>
              <a:t>exercise</a:t>
            </a:r>
            <a:r>
              <a:rPr lang="fr-FR" sz="1300" dirty="0" smtClean="0">
                <a:solidFill>
                  <a:schemeClr val="tx1"/>
                </a:solidFill>
              </a:rPr>
              <a:t> </a:t>
            </a:r>
            <a:r>
              <a:rPr lang="fr-FR" sz="1300" dirty="0" err="1" smtClean="0">
                <a:solidFill>
                  <a:schemeClr val="tx1"/>
                </a:solidFill>
              </a:rPr>
              <a:t>yet</a:t>
            </a:r>
            <a:r>
              <a:rPr lang="fr-FR" sz="1300" dirty="0" smtClean="0">
                <a:solidFill>
                  <a:schemeClr val="tx1"/>
                </a:solidFill>
              </a:rPr>
              <a:t>.</a:t>
            </a:r>
            <a:br>
              <a:rPr lang="fr-FR" sz="1300" dirty="0" smtClean="0">
                <a:solidFill>
                  <a:schemeClr val="tx1"/>
                </a:solidFill>
              </a:rPr>
            </a:br>
            <a:r>
              <a:rPr lang="fr-FR" sz="1300" dirty="0" smtClean="0">
                <a:solidFill>
                  <a:schemeClr val="tx1"/>
                </a:solidFill>
              </a:rPr>
              <a:t>- I have met </a:t>
            </a:r>
            <a:r>
              <a:rPr lang="fr-FR" sz="1300" dirty="0" err="1" smtClean="0">
                <a:solidFill>
                  <a:schemeClr val="tx1"/>
                </a:solidFill>
              </a:rPr>
              <a:t>him</a:t>
            </a:r>
            <a:r>
              <a:rPr lang="fr-FR" sz="1300" dirty="0" smtClean="0">
                <a:solidFill>
                  <a:schemeClr val="tx1"/>
                </a:solidFill>
              </a:rPr>
              <a:t> </a:t>
            </a:r>
            <a:r>
              <a:rPr lang="fr-FR" sz="1300" dirty="0" err="1" smtClean="0">
                <a:solidFill>
                  <a:schemeClr val="tx1"/>
                </a:solidFill>
              </a:rPr>
              <a:t>recently</a:t>
            </a:r>
            <a:r>
              <a:rPr lang="fr-FR" sz="1300" dirty="0" smtClean="0">
                <a:solidFill>
                  <a:schemeClr val="tx1"/>
                </a:solidFill>
              </a:rPr>
              <a:t>. </a:t>
            </a:r>
            <a:br>
              <a:rPr lang="fr-FR" sz="1300" dirty="0" smtClean="0">
                <a:solidFill>
                  <a:schemeClr val="tx1"/>
                </a:solidFill>
              </a:rPr>
            </a:br>
            <a:r>
              <a:rPr lang="fr-FR" sz="1600" dirty="0" smtClean="0">
                <a:solidFill>
                  <a:srgbClr val="00B0F0"/>
                </a:solidFill>
                <a:sym typeface="Wingdings"/>
              </a:rPr>
              <a:t>  passé composé en français! </a:t>
            </a:r>
            <a:r>
              <a:rPr lang="fr-FR" sz="1600" dirty="0" smtClean="0">
                <a:sym typeface="Wingdings"/>
              </a:rPr>
              <a:t/>
            </a:r>
            <a:br>
              <a:rPr lang="fr-FR" sz="1600" dirty="0" smtClean="0">
                <a:sym typeface="Wingdings"/>
              </a:rPr>
            </a:br>
            <a:r>
              <a:rPr lang="fr-FR" sz="4400" dirty="0" smtClean="0"/>
              <a:t/>
            </a:r>
            <a:br>
              <a:rPr lang="fr-FR" sz="4400" dirty="0" smtClean="0"/>
            </a:br>
            <a:r>
              <a:rPr lang="fr-FR" sz="2000" dirty="0" smtClean="0"/>
              <a:t>- PRESENT PERFECT DE DUREE – FOR/SINCE :</a:t>
            </a:r>
            <a:br>
              <a:rPr lang="fr-FR" sz="2000" dirty="0" smtClean="0"/>
            </a:br>
            <a:r>
              <a:rPr lang="fr-FR" sz="2000" dirty="0" smtClean="0">
                <a:solidFill>
                  <a:schemeClr val="bg1"/>
                </a:solidFill>
              </a:rPr>
              <a:t>Avec un verbe </a:t>
            </a:r>
            <a:r>
              <a:rPr lang="fr-FR" sz="2000" u="sng" dirty="0" smtClean="0">
                <a:solidFill>
                  <a:schemeClr val="bg1"/>
                </a:solidFill>
              </a:rPr>
              <a:t>d’état</a:t>
            </a:r>
            <a:r>
              <a:rPr lang="fr-FR" sz="2000" dirty="0" smtClean="0">
                <a:solidFill>
                  <a:schemeClr val="bg1"/>
                </a:solidFill>
              </a:rPr>
              <a:t>, (BE, KNOW, HAVE …), l’action d’être, de savoir/connaître … a commencé dans le passé et se prolonge dans le présent. Ces phrases sont toujours accompagnées de FOR ou SINCE (en français, phrases avec DEPUIS)</a:t>
            </a:r>
            <a:br>
              <a:rPr lang="fr-FR" sz="2000" dirty="0" smtClean="0">
                <a:solidFill>
                  <a:schemeClr val="bg1"/>
                </a:solidFill>
              </a:rPr>
            </a:br>
            <a:r>
              <a:rPr lang="fr-FR" sz="2000" dirty="0" smtClean="0">
                <a:solidFill>
                  <a:schemeClr val="tx1"/>
                </a:solidFill>
              </a:rPr>
              <a:t>- He has been a </a:t>
            </a:r>
            <a:r>
              <a:rPr lang="fr-FR" sz="2000" dirty="0" err="1" smtClean="0">
                <a:solidFill>
                  <a:schemeClr val="tx1"/>
                </a:solidFill>
              </a:rPr>
              <a:t>teacher</a:t>
            </a:r>
            <a:r>
              <a:rPr lang="fr-FR" sz="2000" dirty="0" smtClean="0">
                <a:solidFill>
                  <a:schemeClr val="tx1"/>
                </a:solidFill>
              </a:rPr>
              <a:t> for 10 </a:t>
            </a:r>
            <a:r>
              <a:rPr lang="fr-FR" sz="2000" dirty="0" err="1" smtClean="0">
                <a:solidFill>
                  <a:schemeClr val="tx1"/>
                </a:solidFill>
              </a:rPr>
              <a:t>years</a:t>
            </a:r>
            <a:r>
              <a:rPr lang="fr-FR" sz="2000" dirty="0" smtClean="0">
                <a:solidFill>
                  <a:schemeClr val="tx1"/>
                </a:solidFill>
              </a:rPr>
              <a:t>, </a:t>
            </a:r>
            <a:r>
              <a:rPr lang="fr-FR" sz="2000" dirty="0" err="1" smtClean="0">
                <a:solidFill>
                  <a:schemeClr val="tx1"/>
                </a:solidFill>
              </a:rPr>
              <a:t>since</a:t>
            </a:r>
            <a:r>
              <a:rPr lang="fr-FR" sz="2000" dirty="0" smtClean="0">
                <a:solidFill>
                  <a:schemeClr val="tx1"/>
                </a:solidFill>
              </a:rPr>
              <a:t> 2003.</a:t>
            </a:r>
            <a:br>
              <a:rPr lang="fr-FR" sz="2000" dirty="0" smtClean="0">
                <a:solidFill>
                  <a:schemeClr val="tx1"/>
                </a:solidFill>
              </a:rPr>
            </a:br>
            <a:r>
              <a:rPr lang="fr-FR" sz="2000" dirty="0" smtClean="0">
                <a:solidFill>
                  <a:schemeClr val="tx1"/>
                </a:solidFill>
              </a:rPr>
              <a:t>- I have </a:t>
            </a:r>
            <a:r>
              <a:rPr lang="fr-FR" sz="2000" dirty="0" err="1" smtClean="0">
                <a:solidFill>
                  <a:schemeClr val="tx1"/>
                </a:solidFill>
              </a:rPr>
              <a:t>known</a:t>
            </a:r>
            <a:r>
              <a:rPr lang="fr-FR" sz="2000" dirty="0" smtClean="0">
                <a:solidFill>
                  <a:schemeClr val="tx1"/>
                </a:solidFill>
              </a:rPr>
              <a:t> </a:t>
            </a:r>
            <a:r>
              <a:rPr lang="fr-FR" sz="2000" dirty="0" err="1" smtClean="0">
                <a:solidFill>
                  <a:schemeClr val="tx1"/>
                </a:solidFill>
              </a:rPr>
              <a:t>them</a:t>
            </a:r>
            <a:r>
              <a:rPr lang="fr-FR" sz="2000" dirty="0" smtClean="0">
                <a:solidFill>
                  <a:schemeClr val="tx1"/>
                </a:solidFill>
              </a:rPr>
              <a:t> </a:t>
            </a:r>
            <a:r>
              <a:rPr lang="fr-FR" sz="2000" dirty="0" err="1" smtClean="0">
                <a:solidFill>
                  <a:schemeClr val="tx1"/>
                </a:solidFill>
              </a:rPr>
              <a:t>since</a:t>
            </a:r>
            <a:r>
              <a:rPr lang="fr-FR" sz="2000" dirty="0" smtClean="0">
                <a:solidFill>
                  <a:schemeClr val="tx1"/>
                </a:solidFill>
              </a:rPr>
              <a:t> I </a:t>
            </a:r>
            <a:r>
              <a:rPr lang="fr-FR" sz="2000" dirty="0" err="1" smtClean="0">
                <a:solidFill>
                  <a:schemeClr val="tx1"/>
                </a:solidFill>
              </a:rPr>
              <a:t>was</a:t>
            </a:r>
            <a:r>
              <a:rPr lang="fr-FR" sz="2000" dirty="0" smtClean="0">
                <a:solidFill>
                  <a:schemeClr val="tx1"/>
                </a:solidFill>
              </a:rPr>
              <a:t> 10.</a:t>
            </a:r>
            <a:br>
              <a:rPr lang="fr-FR" sz="2000" dirty="0" smtClean="0">
                <a:solidFill>
                  <a:schemeClr val="tx1"/>
                </a:solidFill>
              </a:rPr>
            </a:br>
            <a:r>
              <a:rPr lang="fr-FR" sz="2000" dirty="0" smtClean="0">
                <a:solidFill>
                  <a:schemeClr val="tx1"/>
                </a:solidFill>
              </a:rPr>
              <a:t>-</a:t>
            </a:r>
            <a:r>
              <a:rPr lang="fr-FR" sz="2000" dirty="0" err="1" smtClean="0">
                <a:solidFill>
                  <a:schemeClr val="tx1"/>
                </a:solidFill>
              </a:rPr>
              <a:t>We</a:t>
            </a:r>
            <a:r>
              <a:rPr lang="fr-FR" sz="2000" dirty="0" smtClean="0">
                <a:solidFill>
                  <a:schemeClr val="tx1"/>
                </a:solidFill>
              </a:rPr>
              <a:t> have </a:t>
            </a:r>
            <a:r>
              <a:rPr lang="fr-FR" sz="2000" dirty="0" err="1" smtClean="0">
                <a:solidFill>
                  <a:schemeClr val="tx1"/>
                </a:solidFill>
              </a:rPr>
              <a:t>had</a:t>
            </a:r>
            <a:r>
              <a:rPr lang="fr-FR" sz="2000" dirty="0" smtClean="0">
                <a:solidFill>
                  <a:schemeClr val="tx1"/>
                </a:solidFill>
              </a:rPr>
              <a:t> </a:t>
            </a:r>
            <a:r>
              <a:rPr lang="fr-FR" sz="2000" dirty="0" err="1" smtClean="0">
                <a:solidFill>
                  <a:schemeClr val="tx1"/>
                </a:solidFill>
              </a:rPr>
              <a:t>this</a:t>
            </a:r>
            <a:r>
              <a:rPr lang="fr-FR" sz="2000" dirty="0" smtClean="0">
                <a:solidFill>
                  <a:schemeClr val="tx1"/>
                </a:solidFill>
              </a:rPr>
              <a:t> car for </a:t>
            </a:r>
            <a:r>
              <a:rPr lang="fr-FR" sz="2000" dirty="0" err="1" smtClean="0">
                <a:solidFill>
                  <a:schemeClr val="tx1"/>
                </a:solidFill>
              </a:rPr>
              <a:t>ages</a:t>
            </a:r>
            <a:r>
              <a:rPr lang="fr-FR" sz="2000" dirty="0" smtClean="0">
                <a:solidFill>
                  <a:schemeClr val="tx1"/>
                </a:solidFill>
              </a:rPr>
              <a:t>!</a:t>
            </a:r>
            <a:br>
              <a:rPr lang="fr-FR" sz="2000" dirty="0" smtClean="0">
                <a:solidFill>
                  <a:schemeClr val="tx1"/>
                </a:solidFill>
              </a:rPr>
            </a:br>
            <a:r>
              <a:rPr lang="fr-FR" sz="2000" dirty="0" smtClean="0">
                <a:solidFill>
                  <a:srgbClr val="00B0F0"/>
                </a:solidFill>
                <a:sym typeface="Wingdings"/>
              </a:rPr>
              <a:t> présent de l’indicatif en français!</a:t>
            </a:r>
            <a:r>
              <a:rPr lang="fr-FR" sz="2000" dirty="0" smtClean="0"/>
              <a:t/>
            </a:r>
            <a:br>
              <a:rPr lang="fr-FR" sz="2000" dirty="0" smtClean="0"/>
            </a:br>
            <a:endParaRPr lang="fr-FR"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450506"/>
          </a:xfrm>
        </p:spPr>
        <p:txBody>
          <a:bodyPr>
            <a:normAutofit fontScale="90000"/>
          </a:bodyPr>
          <a:lstStyle/>
          <a:p>
            <a:pPr algn="l"/>
            <a:r>
              <a:rPr lang="fr-FR" sz="1200" dirty="0" smtClean="0"/>
              <a:t>I. Conjuguer à la personne qui convient, aux formes qui conviennent.</a:t>
            </a:r>
            <a:br>
              <a:rPr lang="fr-FR" sz="1200" dirty="0" smtClean="0"/>
            </a:br>
            <a:r>
              <a:rPr lang="fr-FR" sz="1200" dirty="0" smtClean="0"/>
              <a:t>II. Exercice. Traduire les phrases suivantes après avoir déterminé la VALEUR du présent </a:t>
            </a:r>
            <a:r>
              <a:rPr lang="fr-FR" sz="1200" dirty="0" err="1" smtClean="0"/>
              <a:t>perfect</a:t>
            </a:r>
            <a:r>
              <a:rPr lang="fr-FR" sz="1200" dirty="0" smtClean="0"/>
              <a:t> simple. Trouver l’intrus.</a:t>
            </a:r>
            <a:br>
              <a:rPr lang="fr-FR" sz="1200" dirty="0" smtClean="0"/>
            </a:br>
            <a:r>
              <a:rPr lang="fr-FR" sz="1200" dirty="0" smtClean="0"/>
              <a:t/>
            </a:r>
            <a:br>
              <a:rPr lang="fr-FR" sz="1200" dirty="0" smtClean="0"/>
            </a:br>
            <a:r>
              <a:rPr lang="fr-FR" sz="1200" dirty="0" smtClean="0"/>
              <a:t>I.  </a:t>
            </a:r>
            <a:br>
              <a:rPr lang="fr-FR" sz="1200" dirty="0" smtClean="0"/>
            </a:br>
            <a:r>
              <a:rPr lang="fr-FR" sz="1200" dirty="0" smtClean="0"/>
              <a:t>a. SPEAK, </a:t>
            </a:r>
            <a:r>
              <a:rPr lang="fr-FR" sz="1200" dirty="0" err="1" smtClean="0"/>
              <a:t>aff</a:t>
            </a:r>
            <a:r>
              <a:rPr lang="fr-FR" sz="1200" dirty="0" smtClean="0"/>
              <a:t>. </a:t>
            </a:r>
            <a:r>
              <a:rPr lang="fr-FR" sz="1200" dirty="0" err="1" smtClean="0"/>
              <a:t>form</a:t>
            </a:r>
            <a:r>
              <a:rPr lang="fr-FR" sz="1200" dirty="0" smtClean="0"/>
              <a:t>/ 3rd pers. </a:t>
            </a:r>
            <a:r>
              <a:rPr lang="fr-FR" sz="1200" dirty="0" err="1" smtClean="0"/>
              <a:t>sing</a:t>
            </a:r>
            <a:r>
              <a:rPr lang="fr-FR" sz="1200" dirty="0" smtClean="0"/>
              <a:t/>
            </a:r>
            <a:br>
              <a:rPr lang="fr-FR" sz="1200" dirty="0" smtClean="0"/>
            </a:br>
            <a:r>
              <a:rPr lang="fr-FR" sz="1200" dirty="0" smtClean="0"/>
              <a:t>b. BE, </a:t>
            </a:r>
            <a:r>
              <a:rPr lang="fr-FR" sz="1200" dirty="0" err="1" smtClean="0"/>
              <a:t>interr</a:t>
            </a:r>
            <a:r>
              <a:rPr lang="fr-FR" sz="1200" dirty="0" smtClean="0"/>
              <a:t>. </a:t>
            </a:r>
            <a:r>
              <a:rPr lang="fr-FR" sz="1200" dirty="0" err="1" smtClean="0"/>
              <a:t>form</a:t>
            </a:r>
            <a:r>
              <a:rPr lang="fr-FR" sz="1200" dirty="0" smtClean="0"/>
              <a:t> / 2nd pers. </a:t>
            </a:r>
            <a:r>
              <a:rPr lang="fr-FR" sz="1200" dirty="0" err="1" smtClean="0"/>
              <a:t>sing</a:t>
            </a:r>
            <a:r>
              <a:rPr lang="fr-FR" sz="1200" dirty="0" smtClean="0"/>
              <a:t/>
            </a:r>
            <a:br>
              <a:rPr lang="fr-FR" sz="1200" dirty="0" smtClean="0"/>
            </a:br>
            <a:r>
              <a:rPr lang="fr-FR" sz="1200" dirty="0" smtClean="0"/>
              <a:t>c. ASK, </a:t>
            </a:r>
            <a:r>
              <a:rPr lang="fr-FR" sz="1200" dirty="0" err="1" smtClean="0"/>
              <a:t>neg</a:t>
            </a:r>
            <a:r>
              <a:rPr lang="fr-FR" sz="1200" dirty="0" smtClean="0"/>
              <a:t>. </a:t>
            </a:r>
            <a:r>
              <a:rPr lang="fr-FR" sz="1200" dirty="0" err="1" smtClean="0"/>
              <a:t>form</a:t>
            </a:r>
            <a:r>
              <a:rPr lang="fr-FR" sz="1200" dirty="0" smtClean="0"/>
              <a:t>/ 3rd pers. </a:t>
            </a:r>
            <a:r>
              <a:rPr lang="fr-FR" sz="1200" dirty="0" err="1" smtClean="0"/>
              <a:t>sing</a:t>
            </a:r>
            <a:r>
              <a:rPr lang="fr-FR" sz="1200" dirty="0" smtClean="0"/>
              <a:t>.     </a:t>
            </a:r>
            <a:br>
              <a:rPr lang="fr-FR" sz="1200" dirty="0" smtClean="0"/>
            </a:br>
            <a:r>
              <a:rPr lang="fr-FR" sz="1200" dirty="0" smtClean="0"/>
              <a:t>d. TRY, </a:t>
            </a:r>
            <a:r>
              <a:rPr lang="fr-FR" sz="1200" dirty="0" err="1" smtClean="0"/>
              <a:t>aff</a:t>
            </a:r>
            <a:r>
              <a:rPr lang="fr-FR" sz="1200" dirty="0" smtClean="0"/>
              <a:t>. </a:t>
            </a:r>
            <a:r>
              <a:rPr lang="fr-FR" sz="1200" dirty="0" err="1" smtClean="0"/>
              <a:t>form</a:t>
            </a:r>
            <a:r>
              <a:rPr lang="fr-FR" sz="1200" dirty="0" smtClean="0"/>
              <a:t> / 1st pers </a:t>
            </a:r>
            <a:r>
              <a:rPr lang="fr-FR" sz="1200" dirty="0" err="1" smtClean="0"/>
              <a:t>sing</a:t>
            </a:r>
            <a:r>
              <a:rPr lang="fr-FR" sz="1200" dirty="0" smtClean="0"/>
              <a:t>.</a:t>
            </a:r>
            <a:br>
              <a:rPr lang="fr-FR" sz="1200" dirty="0" smtClean="0"/>
            </a:br>
            <a:r>
              <a:rPr lang="fr-FR" sz="1200" dirty="0" smtClean="0"/>
              <a:t>e. DO, </a:t>
            </a:r>
            <a:r>
              <a:rPr lang="fr-FR" sz="1200" dirty="0" err="1" smtClean="0"/>
              <a:t>interr</a:t>
            </a:r>
            <a:r>
              <a:rPr lang="fr-FR" sz="1200" dirty="0" smtClean="0"/>
              <a:t>. </a:t>
            </a:r>
            <a:r>
              <a:rPr lang="fr-FR" sz="1200" dirty="0" err="1" smtClean="0"/>
              <a:t>form</a:t>
            </a:r>
            <a:r>
              <a:rPr lang="fr-FR" sz="1200" dirty="0" smtClean="0"/>
              <a:t> / 2</a:t>
            </a:r>
            <a:r>
              <a:rPr lang="fr-FR" sz="1200" baseline="30000" dirty="0" smtClean="0"/>
              <a:t>nd</a:t>
            </a:r>
            <a:r>
              <a:rPr lang="fr-FR" sz="1200" dirty="0" smtClean="0"/>
              <a:t> pers. </a:t>
            </a:r>
            <a:r>
              <a:rPr lang="fr-FR" sz="1200" dirty="0" err="1" smtClean="0"/>
              <a:t>plur</a:t>
            </a:r>
            <a:r>
              <a:rPr lang="fr-FR" sz="1200" dirty="0" smtClean="0"/>
              <a:t>.</a:t>
            </a:r>
            <a:br>
              <a:rPr lang="fr-FR" sz="1200" dirty="0" smtClean="0"/>
            </a:br>
            <a:r>
              <a:rPr lang="fr-FR" sz="1200" dirty="0" smtClean="0"/>
              <a:t/>
            </a:r>
            <a:br>
              <a:rPr lang="fr-FR" sz="1200" dirty="0" smtClean="0"/>
            </a:br>
            <a:r>
              <a:rPr lang="fr-FR" sz="1200" dirty="0" smtClean="0"/>
              <a:t>II. </a:t>
            </a:r>
            <a:br>
              <a:rPr lang="fr-FR" sz="1200" dirty="0" smtClean="0"/>
            </a:br>
            <a:r>
              <a:rPr lang="fr-FR" sz="1200" dirty="0" smtClean="0"/>
              <a:t>a. Elle  est malade depuis une semaine.</a:t>
            </a:r>
            <a:br>
              <a:rPr lang="fr-FR" sz="1200" dirty="0" smtClean="0"/>
            </a:br>
            <a:r>
              <a:rPr lang="fr-FR" sz="1200" dirty="0" smtClean="0"/>
              <a:t>b.  J’ai cassé le vase rouge. Désolé</a:t>
            </a:r>
            <a:br>
              <a:rPr lang="fr-FR" sz="1200" dirty="0" smtClean="0"/>
            </a:br>
            <a:r>
              <a:rPr lang="fr-FR" sz="1200" dirty="0" smtClean="0"/>
              <a:t>c.  Ils n’ont pas encore inventé de vaccin contre le sida.</a:t>
            </a:r>
            <a:br>
              <a:rPr lang="fr-FR" sz="1200" dirty="0" smtClean="0"/>
            </a:br>
            <a:r>
              <a:rPr lang="fr-FR" sz="1200" dirty="0" smtClean="0"/>
              <a:t>d. J’ai toujours aimé le chocolat.</a:t>
            </a:r>
            <a:br>
              <a:rPr lang="fr-FR" sz="1200" dirty="0" smtClean="0"/>
            </a:br>
            <a:r>
              <a:rPr lang="fr-FR" sz="1200" dirty="0" smtClean="0"/>
              <a:t>e. Est-ce que tu as déjà vu la tour Eiffel en vrai?</a:t>
            </a:r>
            <a:br>
              <a:rPr lang="fr-FR" sz="1200" dirty="0" smtClean="0"/>
            </a:br>
            <a:r>
              <a:rPr lang="fr-FR" sz="1200" dirty="0" smtClean="0"/>
              <a:t>f. Ils sont partis en Inde la semaine dernière, lundi dernier pour être exact.</a:t>
            </a:r>
            <a:br>
              <a:rPr lang="fr-FR" sz="1200" dirty="0" smtClean="0"/>
            </a:br>
            <a:r>
              <a:rPr lang="fr-FR" sz="1200" dirty="0" smtClean="0"/>
              <a:t>g. Je suppose que tu as oublié ton livre encore. </a:t>
            </a:r>
            <a:br>
              <a:rPr lang="fr-FR" sz="1200" dirty="0" smtClean="0"/>
            </a:br>
            <a:r>
              <a:rPr lang="fr-FR" sz="1200" dirty="0" smtClean="0"/>
              <a:t>h. Je le connais depuis qu’on est gamins.</a:t>
            </a:r>
            <a:br>
              <a:rPr lang="fr-FR" sz="1200" dirty="0" smtClean="0"/>
            </a:br>
            <a:r>
              <a:rPr lang="fr-FR" sz="1200" dirty="0" smtClean="0"/>
              <a:t>i.  J’ai déjà vu ça quelque part.</a:t>
            </a:r>
            <a:r>
              <a:rPr lang="fr-FR" sz="4400" dirty="0" smtClean="0"/>
              <a:t/>
            </a:r>
            <a:br>
              <a:rPr lang="fr-FR" sz="4400" dirty="0" smtClean="0"/>
            </a:b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0"/>
            <a:ext cx="8003232" cy="1484784"/>
          </a:xfrm>
        </p:spPr>
        <p:txBody>
          <a:bodyPr/>
          <a:lstStyle/>
          <a:p>
            <a:pPr algn="ctr"/>
            <a:r>
              <a:rPr lang="fr-FR" dirty="0" smtClean="0"/>
              <a:t>LE PRESENT PERFECT PROGRESSIF </a:t>
            </a:r>
            <a:endParaRPr lang="fr-FR" dirty="0"/>
          </a:p>
        </p:txBody>
      </p:sp>
      <p:sp>
        <p:nvSpPr>
          <p:cNvPr id="3" name="Espace réservé du texte 2"/>
          <p:cNvSpPr>
            <a:spLocks noGrp="1"/>
          </p:cNvSpPr>
          <p:nvPr>
            <p:ph type="body" idx="1"/>
          </p:nvPr>
        </p:nvSpPr>
        <p:spPr>
          <a:xfrm>
            <a:off x="0" y="1628800"/>
            <a:ext cx="9144000" cy="2388698"/>
          </a:xfrm>
        </p:spPr>
        <p:txBody>
          <a:bodyPr numCol="3">
            <a:normAutofit/>
          </a:bodyPr>
          <a:lstStyle/>
          <a:p>
            <a:r>
              <a:rPr lang="fr-FR" b="1" spc="-150" dirty="0" smtClean="0"/>
              <a:t>◘ I </a:t>
            </a:r>
            <a:r>
              <a:rPr lang="fr-FR" b="1" spc="-150" dirty="0" smtClean="0">
                <a:solidFill>
                  <a:srgbClr val="92D050"/>
                </a:solidFill>
              </a:rPr>
              <a:t>have</a:t>
            </a:r>
            <a:r>
              <a:rPr lang="fr-FR" b="1" spc="-150" dirty="0" smtClean="0"/>
              <a:t> been </a:t>
            </a:r>
            <a:r>
              <a:rPr lang="fr-FR" b="1" spc="-150" dirty="0" err="1" smtClean="0"/>
              <a:t>work</a:t>
            </a:r>
            <a:r>
              <a:rPr lang="fr-FR" b="1" spc="-150" dirty="0" err="1" smtClean="0">
                <a:solidFill>
                  <a:srgbClr val="FF0000"/>
                </a:solidFill>
              </a:rPr>
              <a:t>ing</a:t>
            </a:r>
            <a:r>
              <a:rPr lang="fr-FR" b="1" spc="-150" dirty="0" smtClean="0"/>
              <a:t> </a:t>
            </a:r>
          </a:p>
          <a:p>
            <a:r>
              <a:rPr lang="fr-FR" b="1" spc="-150" dirty="0" smtClean="0"/>
              <a:t>◘ You </a:t>
            </a:r>
            <a:r>
              <a:rPr lang="fr-FR" b="1" spc="-150" dirty="0" smtClean="0">
                <a:solidFill>
                  <a:srgbClr val="92D050"/>
                </a:solidFill>
              </a:rPr>
              <a:t>have</a:t>
            </a:r>
            <a:r>
              <a:rPr lang="fr-FR" b="1" spc="-150" dirty="0" smtClean="0"/>
              <a:t> been </a:t>
            </a:r>
            <a:r>
              <a:rPr lang="fr-FR" b="1" spc="-150" dirty="0" err="1" smtClean="0"/>
              <a:t>work</a:t>
            </a:r>
            <a:r>
              <a:rPr lang="fr-FR" b="1" spc="-150" dirty="0" err="1" smtClean="0">
                <a:solidFill>
                  <a:srgbClr val="FF0000"/>
                </a:solidFill>
              </a:rPr>
              <a:t>ing</a:t>
            </a:r>
            <a:endParaRPr lang="fr-FR" b="1" spc="-150" dirty="0" smtClean="0">
              <a:solidFill>
                <a:srgbClr val="FF0000"/>
              </a:solidFill>
            </a:endParaRPr>
          </a:p>
          <a:p>
            <a:r>
              <a:rPr lang="fr-FR" b="1" spc="-150" dirty="0" smtClean="0"/>
              <a:t>◘ </a:t>
            </a:r>
            <a:r>
              <a:rPr lang="fr-FR" b="1" spc="-300" dirty="0" smtClean="0"/>
              <a:t>He/</a:t>
            </a:r>
            <a:r>
              <a:rPr lang="fr-FR" b="1" spc="-300" dirty="0" err="1" smtClean="0"/>
              <a:t>She</a:t>
            </a:r>
            <a:r>
              <a:rPr lang="fr-FR" b="1" spc="-300" dirty="0" smtClean="0"/>
              <a:t>/It</a:t>
            </a:r>
            <a:r>
              <a:rPr lang="fr-FR" b="1" spc="-300" dirty="0" smtClean="0">
                <a:solidFill>
                  <a:srgbClr val="92D050"/>
                </a:solidFill>
              </a:rPr>
              <a:t> ha</a:t>
            </a:r>
            <a:r>
              <a:rPr lang="fr-FR" sz="2400" b="1" spc="-300" dirty="0" smtClean="0">
                <a:solidFill>
                  <a:srgbClr val="0070C0"/>
                </a:solidFill>
              </a:rPr>
              <a:t>s </a:t>
            </a:r>
            <a:r>
              <a:rPr lang="fr-FR" b="1" spc="-300" dirty="0" smtClean="0">
                <a:solidFill>
                  <a:srgbClr val="0070C0"/>
                </a:solidFill>
              </a:rPr>
              <a:t>  </a:t>
            </a:r>
            <a:r>
              <a:rPr lang="fr-FR" b="1" spc="-300" dirty="0" smtClean="0"/>
              <a:t>been  </a:t>
            </a:r>
            <a:r>
              <a:rPr lang="fr-FR" b="1" spc="-300" dirty="0" err="1" smtClean="0"/>
              <a:t>work</a:t>
            </a:r>
            <a:r>
              <a:rPr lang="fr-FR" b="1" spc="-300" dirty="0" err="1" smtClean="0">
                <a:solidFill>
                  <a:srgbClr val="FF0000"/>
                </a:solidFill>
              </a:rPr>
              <a:t>ing</a:t>
            </a:r>
            <a:endParaRPr lang="fr-FR" b="1" spc="-300" dirty="0" smtClean="0">
              <a:solidFill>
                <a:srgbClr val="FF0000"/>
              </a:solidFill>
            </a:endParaRPr>
          </a:p>
          <a:p>
            <a:r>
              <a:rPr lang="fr-FR" b="1" spc="-150" dirty="0" smtClean="0"/>
              <a:t>◘ </a:t>
            </a:r>
            <a:r>
              <a:rPr lang="fr-FR" b="1" spc="-150" dirty="0" err="1" smtClean="0"/>
              <a:t>We</a:t>
            </a:r>
            <a:r>
              <a:rPr lang="fr-FR" b="1" spc="-150" dirty="0" smtClean="0">
                <a:solidFill>
                  <a:srgbClr val="92D050"/>
                </a:solidFill>
              </a:rPr>
              <a:t> have</a:t>
            </a:r>
            <a:r>
              <a:rPr lang="fr-FR" b="1" spc="-150" dirty="0" smtClean="0"/>
              <a:t> been </a:t>
            </a:r>
            <a:r>
              <a:rPr lang="fr-FR" b="1" spc="-150" dirty="0" err="1" smtClean="0"/>
              <a:t>work</a:t>
            </a:r>
            <a:r>
              <a:rPr lang="fr-FR" b="1" spc="-150" dirty="0" err="1" smtClean="0">
                <a:solidFill>
                  <a:srgbClr val="FF0000"/>
                </a:solidFill>
              </a:rPr>
              <a:t>ing</a:t>
            </a:r>
            <a:endParaRPr lang="fr-FR" b="1" spc="-150" dirty="0" smtClean="0">
              <a:solidFill>
                <a:srgbClr val="FF0000"/>
              </a:solidFill>
            </a:endParaRPr>
          </a:p>
          <a:p>
            <a:r>
              <a:rPr lang="fr-FR" b="1" spc="-150" dirty="0" smtClean="0"/>
              <a:t>◘ You </a:t>
            </a:r>
            <a:r>
              <a:rPr lang="fr-FR" b="1" spc="-150" dirty="0" smtClean="0">
                <a:solidFill>
                  <a:srgbClr val="92D050"/>
                </a:solidFill>
              </a:rPr>
              <a:t>have</a:t>
            </a:r>
            <a:r>
              <a:rPr lang="fr-FR" b="1" spc="-150" dirty="0" smtClean="0"/>
              <a:t> been </a:t>
            </a:r>
            <a:r>
              <a:rPr lang="fr-FR" b="1" spc="-150" dirty="0" err="1" smtClean="0"/>
              <a:t>work</a:t>
            </a:r>
            <a:r>
              <a:rPr lang="fr-FR" b="1" spc="-150" dirty="0" err="1" smtClean="0">
                <a:solidFill>
                  <a:srgbClr val="FF0000"/>
                </a:solidFill>
              </a:rPr>
              <a:t>ing</a:t>
            </a:r>
            <a:endParaRPr lang="fr-FR" b="1" spc="-150" dirty="0" smtClean="0">
              <a:solidFill>
                <a:srgbClr val="FF0000"/>
              </a:solidFill>
            </a:endParaRPr>
          </a:p>
          <a:p>
            <a:r>
              <a:rPr lang="fr-FR" b="1" spc="-150" dirty="0" smtClean="0"/>
              <a:t>◘ </a:t>
            </a:r>
            <a:r>
              <a:rPr lang="fr-FR" b="1" spc="-150" dirty="0" err="1" smtClean="0"/>
              <a:t>They</a:t>
            </a:r>
            <a:r>
              <a:rPr lang="fr-FR" b="1" spc="-150" dirty="0" smtClean="0">
                <a:solidFill>
                  <a:srgbClr val="92D050"/>
                </a:solidFill>
              </a:rPr>
              <a:t> have</a:t>
            </a:r>
            <a:r>
              <a:rPr lang="fr-FR" b="1" spc="-150" dirty="0" smtClean="0"/>
              <a:t> been </a:t>
            </a:r>
            <a:r>
              <a:rPr lang="fr-FR" b="1" spc="-150" dirty="0" err="1" smtClean="0"/>
              <a:t>work</a:t>
            </a:r>
            <a:r>
              <a:rPr lang="fr-FR" b="1" spc="-150" dirty="0" err="1" smtClean="0">
                <a:solidFill>
                  <a:srgbClr val="FF0000"/>
                </a:solidFill>
              </a:rPr>
              <a:t>ing</a:t>
            </a:r>
            <a:endParaRPr lang="fr-FR" b="1" spc="-150" dirty="0" smtClean="0">
              <a:solidFill>
                <a:srgbClr val="FF0000"/>
              </a:solidFill>
            </a:endParaRPr>
          </a:p>
          <a:p>
            <a:r>
              <a:rPr lang="fr-FR" b="1" spc="-150" dirty="0" smtClean="0"/>
              <a:t>◘ I </a:t>
            </a:r>
            <a:r>
              <a:rPr lang="fr-FR" b="1" spc="-150" dirty="0" err="1" smtClean="0">
                <a:solidFill>
                  <a:srgbClr val="92D050"/>
                </a:solidFill>
              </a:rPr>
              <a:t>haven’t</a:t>
            </a:r>
            <a:r>
              <a:rPr lang="fr-FR" b="1" spc="-150" dirty="0" smtClean="0"/>
              <a:t> been </a:t>
            </a:r>
            <a:r>
              <a:rPr lang="fr-FR" b="1" spc="-150" dirty="0" err="1" smtClean="0"/>
              <a:t>work</a:t>
            </a:r>
            <a:r>
              <a:rPr lang="fr-FR" b="1" spc="-150" dirty="0" err="1" smtClean="0">
                <a:solidFill>
                  <a:srgbClr val="FF0000"/>
                </a:solidFill>
              </a:rPr>
              <a:t>ing</a:t>
            </a:r>
            <a:endParaRPr lang="fr-FR" b="1" spc="-150" dirty="0" smtClean="0">
              <a:solidFill>
                <a:srgbClr val="FF0000"/>
              </a:solidFill>
            </a:endParaRPr>
          </a:p>
          <a:p>
            <a:r>
              <a:rPr lang="fr-FR" b="1" spc="-150" dirty="0" smtClean="0"/>
              <a:t>◘ You </a:t>
            </a:r>
            <a:r>
              <a:rPr lang="fr-FR" b="1" spc="-150" dirty="0" err="1" smtClean="0">
                <a:solidFill>
                  <a:srgbClr val="92D050"/>
                </a:solidFill>
              </a:rPr>
              <a:t>haven’t</a:t>
            </a:r>
            <a:r>
              <a:rPr lang="fr-FR" b="1" spc="-150" dirty="0" smtClean="0"/>
              <a:t> been </a:t>
            </a:r>
            <a:r>
              <a:rPr lang="fr-FR" b="1" spc="-150" dirty="0" err="1" smtClean="0"/>
              <a:t>work</a:t>
            </a:r>
            <a:r>
              <a:rPr lang="fr-FR" b="1" spc="-150" dirty="0" err="1" smtClean="0">
                <a:solidFill>
                  <a:srgbClr val="FF0000"/>
                </a:solidFill>
              </a:rPr>
              <a:t>ing</a:t>
            </a:r>
            <a:endParaRPr lang="fr-FR" b="1" spc="-150" dirty="0" smtClean="0">
              <a:solidFill>
                <a:srgbClr val="FF0000"/>
              </a:solidFill>
            </a:endParaRPr>
          </a:p>
          <a:p>
            <a:r>
              <a:rPr lang="fr-FR" b="1" spc="-150" dirty="0" smtClean="0"/>
              <a:t>◘ </a:t>
            </a:r>
            <a:r>
              <a:rPr lang="fr-FR" b="1" spc="-300" dirty="0" smtClean="0"/>
              <a:t>He/</a:t>
            </a:r>
            <a:r>
              <a:rPr lang="fr-FR" b="1" spc="-300" dirty="0" err="1" smtClean="0"/>
              <a:t>She</a:t>
            </a:r>
            <a:r>
              <a:rPr lang="fr-FR" b="1" spc="-300" dirty="0" smtClean="0"/>
              <a:t>/It  </a:t>
            </a:r>
            <a:r>
              <a:rPr lang="fr-FR" b="1" spc="-300" dirty="0" smtClean="0">
                <a:solidFill>
                  <a:srgbClr val="92D050"/>
                </a:solidFill>
              </a:rPr>
              <a:t>ha</a:t>
            </a:r>
            <a:r>
              <a:rPr lang="fr-FR" sz="2400" b="1" spc="-300" dirty="0" smtClean="0">
                <a:solidFill>
                  <a:srgbClr val="0070C0"/>
                </a:solidFill>
              </a:rPr>
              <a:t>s</a:t>
            </a:r>
            <a:r>
              <a:rPr lang="fr-FR" b="1" spc="-300" dirty="0" smtClean="0">
                <a:solidFill>
                  <a:srgbClr val="FF0000"/>
                </a:solidFill>
              </a:rPr>
              <a:t> </a:t>
            </a:r>
            <a:r>
              <a:rPr lang="fr-FR" b="1" spc="-300" dirty="0" smtClean="0">
                <a:solidFill>
                  <a:srgbClr val="92D050"/>
                </a:solidFill>
              </a:rPr>
              <a:t>n’t been</a:t>
            </a:r>
            <a:r>
              <a:rPr lang="fr-FR" b="1" spc="-300" dirty="0" smtClean="0"/>
              <a:t> </a:t>
            </a:r>
            <a:r>
              <a:rPr lang="fr-FR" b="1" spc="-300" dirty="0" err="1" smtClean="0"/>
              <a:t>work</a:t>
            </a:r>
            <a:r>
              <a:rPr lang="fr-FR" b="1" spc="-300" dirty="0" err="1" smtClean="0">
                <a:solidFill>
                  <a:srgbClr val="FF0000"/>
                </a:solidFill>
              </a:rPr>
              <a:t>ing</a:t>
            </a:r>
            <a:endParaRPr lang="fr-FR" b="1" spc="-300" dirty="0" smtClean="0">
              <a:solidFill>
                <a:srgbClr val="FF0000"/>
              </a:solidFill>
            </a:endParaRPr>
          </a:p>
          <a:p>
            <a:r>
              <a:rPr lang="fr-FR" b="1" spc="-150" dirty="0" smtClean="0"/>
              <a:t>◘ </a:t>
            </a:r>
            <a:r>
              <a:rPr lang="fr-FR" b="1" spc="-150" dirty="0" err="1" smtClean="0"/>
              <a:t>We</a:t>
            </a:r>
            <a:r>
              <a:rPr lang="fr-FR" b="1" spc="-150" dirty="0" smtClean="0"/>
              <a:t> </a:t>
            </a:r>
            <a:r>
              <a:rPr lang="fr-FR" b="1" spc="-150" dirty="0" err="1" smtClean="0">
                <a:solidFill>
                  <a:srgbClr val="92D050"/>
                </a:solidFill>
              </a:rPr>
              <a:t>haven’t</a:t>
            </a:r>
            <a:r>
              <a:rPr lang="fr-FR" b="1" spc="-150" dirty="0" smtClean="0"/>
              <a:t> been </a:t>
            </a:r>
            <a:r>
              <a:rPr lang="fr-FR" b="1" spc="-150" dirty="0" err="1" smtClean="0"/>
              <a:t>work</a:t>
            </a:r>
            <a:r>
              <a:rPr lang="fr-FR" b="1" spc="-150" dirty="0" err="1" smtClean="0">
                <a:solidFill>
                  <a:srgbClr val="FF0000"/>
                </a:solidFill>
              </a:rPr>
              <a:t>ing</a:t>
            </a:r>
            <a:endParaRPr lang="fr-FR" b="1" spc="-150" dirty="0" smtClean="0">
              <a:solidFill>
                <a:srgbClr val="FF0000"/>
              </a:solidFill>
            </a:endParaRPr>
          </a:p>
          <a:p>
            <a:r>
              <a:rPr lang="fr-FR" b="1" spc="-150" dirty="0" smtClean="0"/>
              <a:t>◘ You </a:t>
            </a:r>
            <a:r>
              <a:rPr lang="fr-FR" b="1" spc="-150" dirty="0" err="1" smtClean="0">
                <a:solidFill>
                  <a:srgbClr val="92D050"/>
                </a:solidFill>
              </a:rPr>
              <a:t>haven’t</a:t>
            </a:r>
            <a:r>
              <a:rPr lang="fr-FR" b="1" spc="-150" dirty="0" smtClean="0"/>
              <a:t> been </a:t>
            </a:r>
            <a:r>
              <a:rPr lang="fr-FR" b="1" spc="-150" dirty="0" err="1" smtClean="0"/>
              <a:t>work</a:t>
            </a:r>
            <a:r>
              <a:rPr lang="fr-FR" b="1" spc="-150" dirty="0" err="1" smtClean="0">
                <a:solidFill>
                  <a:srgbClr val="FF0000"/>
                </a:solidFill>
              </a:rPr>
              <a:t>ing</a:t>
            </a:r>
            <a:endParaRPr lang="fr-FR" b="1" spc="-150" dirty="0" smtClean="0">
              <a:solidFill>
                <a:srgbClr val="FF0000"/>
              </a:solidFill>
            </a:endParaRPr>
          </a:p>
          <a:p>
            <a:r>
              <a:rPr lang="fr-FR" b="1" spc="-150" dirty="0" smtClean="0"/>
              <a:t>◘ </a:t>
            </a:r>
            <a:r>
              <a:rPr lang="fr-FR" b="1" spc="-150" dirty="0" err="1" smtClean="0"/>
              <a:t>They</a:t>
            </a:r>
            <a:r>
              <a:rPr lang="fr-FR" b="1" spc="-150" dirty="0" smtClean="0"/>
              <a:t> </a:t>
            </a:r>
            <a:r>
              <a:rPr lang="fr-FR" b="1" spc="-150" dirty="0" err="1" smtClean="0">
                <a:solidFill>
                  <a:srgbClr val="92D050"/>
                </a:solidFill>
              </a:rPr>
              <a:t>haven’t</a:t>
            </a:r>
            <a:r>
              <a:rPr lang="fr-FR" b="1" spc="-150" dirty="0" smtClean="0">
                <a:solidFill>
                  <a:srgbClr val="92D050"/>
                </a:solidFill>
              </a:rPr>
              <a:t> been</a:t>
            </a:r>
            <a:r>
              <a:rPr lang="fr-FR" b="1" spc="-150" dirty="0" smtClean="0"/>
              <a:t> </a:t>
            </a:r>
            <a:r>
              <a:rPr lang="fr-FR" b="1" spc="-150" dirty="0" err="1" smtClean="0"/>
              <a:t>work</a:t>
            </a:r>
            <a:r>
              <a:rPr lang="fr-FR" b="1" spc="-150" dirty="0" err="1" smtClean="0">
                <a:solidFill>
                  <a:srgbClr val="FF0000"/>
                </a:solidFill>
              </a:rPr>
              <a:t>ing</a:t>
            </a:r>
            <a:endParaRPr lang="fr-FR" b="1" spc="-150" dirty="0" smtClean="0">
              <a:solidFill>
                <a:srgbClr val="FF0000"/>
              </a:solidFill>
            </a:endParaRPr>
          </a:p>
          <a:p>
            <a:r>
              <a:rPr lang="fr-FR" b="1" spc="-150" dirty="0" smtClean="0"/>
              <a:t>◘ </a:t>
            </a:r>
            <a:r>
              <a:rPr lang="fr-FR" b="1" spc="-150" dirty="0" smtClean="0">
                <a:solidFill>
                  <a:srgbClr val="92D050"/>
                </a:solidFill>
              </a:rPr>
              <a:t>Have</a:t>
            </a:r>
            <a:r>
              <a:rPr lang="fr-FR" b="1" spc="-150" dirty="0" smtClean="0"/>
              <a:t> I been </a:t>
            </a:r>
            <a:r>
              <a:rPr lang="fr-FR" b="1" spc="-150" dirty="0" err="1" smtClean="0"/>
              <a:t>work</a:t>
            </a:r>
            <a:r>
              <a:rPr lang="fr-FR" b="1" spc="-150" dirty="0" err="1" smtClean="0">
                <a:solidFill>
                  <a:srgbClr val="FF0000"/>
                </a:solidFill>
              </a:rPr>
              <a:t>ing</a:t>
            </a:r>
            <a:r>
              <a:rPr lang="fr-FR" b="1" spc="-150" dirty="0" smtClean="0"/>
              <a:t>?</a:t>
            </a:r>
          </a:p>
          <a:p>
            <a:r>
              <a:rPr lang="fr-FR" b="1" spc="-150" dirty="0" smtClean="0"/>
              <a:t>◘ </a:t>
            </a:r>
            <a:r>
              <a:rPr lang="fr-FR" b="1" spc="-150" dirty="0" smtClean="0">
                <a:solidFill>
                  <a:srgbClr val="92D050"/>
                </a:solidFill>
              </a:rPr>
              <a:t>Have</a:t>
            </a:r>
            <a:r>
              <a:rPr lang="fr-FR" b="1" spc="-150" dirty="0" smtClean="0"/>
              <a:t> </a:t>
            </a:r>
            <a:r>
              <a:rPr lang="fr-FR" b="1" spc="-150" dirty="0" err="1" smtClean="0"/>
              <a:t>you</a:t>
            </a:r>
            <a:r>
              <a:rPr lang="fr-FR" b="1" spc="-150" dirty="0" smtClean="0"/>
              <a:t> been </a:t>
            </a:r>
            <a:r>
              <a:rPr lang="fr-FR" b="1" spc="-150" dirty="0" err="1" smtClean="0"/>
              <a:t>work</a:t>
            </a:r>
            <a:r>
              <a:rPr lang="fr-FR" b="1" spc="-150" dirty="0" err="1" smtClean="0">
                <a:solidFill>
                  <a:srgbClr val="FF0000"/>
                </a:solidFill>
              </a:rPr>
              <a:t>ing</a:t>
            </a:r>
            <a:r>
              <a:rPr lang="fr-FR" b="1" spc="-150" dirty="0" smtClean="0"/>
              <a:t>?</a:t>
            </a:r>
          </a:p>
          <a:p>
            <a:r>
              <a:rPr lang="fr-FR" b="1" spc="-150" dirty="0" smtClean="0"/>
              <a:t>◘</a:t>
            </a:r>
            <a:r>
              <a:rPr lang="fr-FR" b="1" spc="-300" dirty="0" smtClean="0"/>
              <a:t> </a:t>
            </a:r>
            <a:r>
              <a:rPr lang="fr-FR" b="1" spc="-300" dirty="0" smtClean="0">
                <a:solidFill>
                  <a:srgbClr val="92D050"/>
                </a:solidFill>
              </a:rPr>
              <a:t>Ha</a:t>
            </a:r>
            <a:r>
              <a:rPr lang="fr-FR" sz="2400" b="1" spc="-300" dirty="0" smtClean="0">
                <a:solidFill>
                  <a:srgbClr val="0070C0"/>
                </a:solidFill>
              </a:rPr>
              <a:t>s </a:t>
            </a:r>
            <a:r>
              <a:rPr lang="fr-FR" b="1" spc="-300" dirty="0" smtClean="0"/>
              <a:t> </a:t>
            </a:r>
            <a:r>
              <a:rPr lang="fr-FR" b="1" spc="-300" dirty="0" err="1" smtClean="0"/>
              <a:t>he</a:t>
            </a:r>
            <a:r>
              <a:rPr lang="fr-FR" b="1" spc="-300" dirty="0" smtClean="0"/>
              <a:t>/</a:t>
            </a:r>
            <a:r>
              <a:rPr lang="fr-FR" b="1" spc="-300" dirty="0" err="1" smtClean="0"/>
              <a:t>she</a:t>
            </a:r>
            <a:r>
              <a:rPr lang="fr-FR" b="1" spc="-300" dirty="0" smtClean="0"/>
              <a:t>/</a:t>
            </a:r>
            <a:r>
              <a:rPr lang="fr-FR" b="1" spc="-300" dirty="0" err="1" smtClean="0"/>
              <a:t>it</a:t>
            </a:r>
            <a:r>
              <a:rPr lang="fr-FR" b="1" spc="-300" dirty="0" smtClean="0"/>
              <a:t> been </a:t>
            </a:r>
            <a:r>
              <a:rPr lang="fr-FR" b="1" spc="-300" dirty="0" err="1" smtClean="0"/>
              <a:t>work</a:t>
            </a:r>
            <a:r>
              <a:rPr lang="fr-FR" b="1" spc="-150" dirty="0" err="1" smtClean="0">
                <a:solidFill>
                  <a:srgbClr val="FF0000"/>
                </a:solidFill>
              </a:rPr>
              <a:t>ing</a:t>
            </a:r>
            <a:r>
              <a:rPr lang="fr-FR" b="1" spc="-150" dirty="0" smtClean="0"/>
              <a:t>?</a:t>
            </a:r>
          </a:p>
          <a:p>
            <a:r>
              <a:rPr lang="fr-FR" b="1" spc="-150" dirty="0" smtClean="0"/>
              <a:t>◘ </a:t>
            </a:r>
            <a:r>
              <a:rPr lang="fr-FR" b="1" spc="-150" dirty="0" smtClean="0">
                <a:solidFill>
                  <a:srgbClr val="92D050"/>
                </a:solidFill>
              </a:rPr>
              <a:t>Have</a:t>
            </a:r>
            <a:r>
              <a:rPr lang="fr-FR" b="1" spc="-150" dirty="0" smtClean="0"/>
              <a:t> </a:t>
            </a:r>
            <a:r>
              <a:rPr lang="fr-FR" b="1" spc="-150" dirty="0" err="1" smtClean="0"/>
              <a:t>we</a:t>
            </a:r>
            <a:r>
              <a:rPr lang="fr-FR" b="1" spc="-150" dirty="0" smtClean="0"/>
              <a:t> been </a:t>
            </a:r>
            <a:r>
              <a:rPr lang="fr-FR" b="1" spc="-150" dirty="0" err="1" smtClean="0"/>
              <a:t>work</a:t>
            </a:r>
            <a:r>
              <a:rPr lang="fr-FR" b="1" spc="-150" dirty="0" err="1" smtClean="0">
                <a:solidFill>
                  <a:srgbClr val="FF0000"/>
                </a:solidFill>
              </a:rPr>
              <a:t>ing</a:t>
            </a:r>
            <a:r>
              <a:rPr lang="fr-FR" b="1" spc="-150" dirty="0" smtClean="0"/>
              <a:t>?</a:t>
            </a:r>
          </a:p>
          <a:p>
            <a:r>
              <a:rPr lang="fr-FR" b="1" spc="-150" dirty="0" smtClean="0"/>
              <a:t>◘ </a:t>
            </a:r>
            <a:r>
              <a:rPr lang="fr-FR" b="1" spc="-150" dirty="0" smtClean="0">
                <a:solidFill>
                  <a:srgbClr val="92D050"/>
                </a:solidFill>
              </a:rPr>
              <a:t>Have</a:t>
            </a:r>
            <a:r>
              <a:rPr lang="fr-FR" b="1" spc="-150" dirty="0" smtClean="0"/>
              <a:t> </a:t>
            </a:r>
            <a:r>
              <a:rPr lang="fr-FR" b="1" spc="-150" dirty="0" err="1" smtClean="0"/>
              <a:t>you</a:t>
            </a:r>
            <a:r>
              <a:rPr lang="fr-FR" b="1" spc="-150" dirty="0" smtClean="0"/>
              <a:t> been </a:t>
            </a:r>
            <a:r>
              <a:rPr lang="fr-FR" b="1" spc="-150" dirty="0" err="1" smtClean="0"/>
              <a:t>work</a:t>
            </a:r>
            <a:r>
              <a:rPr lang="fr-FR" b="1" spc="-150" dirty="0" err="1" smtClean="0">
                <a:solidFill>
                  <a:srgbClr val="FF0000"/>
                </a:solidFill>
              </a:rPr>
              <a:t>ing</a:t>
            </a:r>
            <a:r>
              <a:rPr lang="fr-FR" b="1" spc="-150" dirty="0" smtClean="0"/>
              <a:t>?</a:t>
            </a:r>
          </a:p>
          <a:p>
            <a:r>
              <a:rPr lang="fr-FR" b="1" spc="-150" dirty="0" smtClean="0"/>
              <a:t>◘ </a:t>
            </a:r>
            <a:r>
              <a:rPr lang="fr-FR" b="1" spc="-150" dirty="0" smtClean="0">
                <a:solidFill>
                  <a:srgbClr val="92D050"/>
                </a:solidFill>
              </a:rPr>
              <a:t>Have</a:t>
            </a:r>
            <a:r>
              <a:rPr lang="fr-FR" b="1" spc="-150" dirty="0" smtClean="0"/>
              <a:t> </a:t>
            </a:r>
            <a:r>
              <a:rPr lang="fr-FR" b="1" spc="-150" dirty="0" err="1" smtClean="0"/>
              <a:t>they</a:t>
            </a:r>
            <a:r>
              <a:rPr lang="fr-FR" b="1" spc="-150" dirty="0" smtClean="0"/>
              <a:t> been </a:t>
            </a:r>
            <a:r>
              <a:rPr lang="fr-FR" b="1" spc="-150" dirty="0" err="1" smtClean="0"/>
              <a:t>work</a:t>
            </a:r>
            <a:r>
              <a:rPr lang="fr-FR" b="1" spc="-150" dirty="0" err="1" smtClean="0">
                <a:solidFill>
                  <a:srgbClr val="FF0000"/>
                </a:solidFill>
              </a:rPr>
              <a:t>ing</a:t>
            </a:r>
            <a:r>
              <a:rPr lang="fr-FR" b="1" spc="-150" dirty="0" smtClean="0"/>
              <a:t>?</a:t>
            </a:r>
            <a:endParaRPr lang="fr-FR" b="1" spc="-15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normAutofit/>
          </a:bodyPr>
          <a:lstStyle/>
          <a:p>
            <a:pPr algn="l"/>
            <a:r>
              <a:rPr lang="fr-FR" sz="2000" dirty="0" smtClean="0"/>
              <a:t>- LE PRESENT PERFECT PROGRESSIF DE DUREE – FOR/SINCE :</a:t>
            </a:r>
            <a:endParaRPr lang="fr-FR" sz="2000" dirty="0"/>
          </a:p>
        </p:txBody>
      </p:sp>
      <p:sp>
        <p:nvSpPr>
          <p:cNvPr id="3" name="Espace réservé du contenu 2"/>
          <p:cNvSpPr>
            <a:spLocks noGrp="1"/>
          </p:cNvSpPr>
          <p:nvPr>
            <p:ph idx="1"/>
          </p:nvPr>
        </p:nvSpPr>
        <p:spPr>
          <a:xfrm>
            <a:off x="457200" y="908720"/>
            <a:ext cx="8229600" cy="5400640"/>
          </a:xfrm>
        </p:spPr>
        <p:txBody>
          <a:bodyPr>
            <a:normAutofit/>
          </a:bodyPr>
          <a:lstStyle/>
          <a:p>
            <a:pPr>
              <a:buFontTx/>
              <a:buChar char="-"/>
            </a:pPr>
            <a:r>
              <a:rPr lang="fr-FR" sz="2000" b="1" dirty="0" smtClean="0">
                <a:solidFill>
                  <a:schemeClr val="bg1"/>
                </a:solidFill>
              </a:rPr>
              <a:t>Il s’emploie avec des verbes d’action (contrairement au </a:t>
            </a:r>
            <a:r>
              <a:rPr lang="fr-FR" sz="2000" b="1" dirty="0" err="1" smtClean="0">
                <a:solidFill>
                  <a:schemeClr val="bg1"/>
                </a:solidFill>
              </a:rPr>
              <a:t>perfect</a:t>
            </a:r>
            <a:r>
              <a:rPr lang="fr-FR" sz="2000" b="1" dirty="0" smtClean="0">
                <a:solidFill>
                  <a:schemeClr val="bg1"/>
                </a:solidFill>
              </a:rPr>
              <a:t> simple de durée avec des verbes d’état). L’action a commencé dans le passé et se prolonge dans le présent. Il est toujours accompagné de FOR/SINCE (depuis)</a:t>
            </a:r>
          </a:p>
          <a:p>
            <a:pPr>
              <a:buNone/>
            </a:pPr>
            <a:r>
              <a:rPr lang="fr-FR" sz="2000" b="1" dirty="0" smtClean="0"/>
              <a:t>- I have been </a:t>
            </a:r>
            <a:r>
              <a:rPr lang="fr-FR" sz="2000" b="1" dirty="0" err="1" smtClean="0"/>
              <a:t>waiting</a:t>
            </a:r>
            <a:r>
              <a:rPr lang="fr-FR" sz="2000" b="1" dirty="0" smtClean="0"/>
              <a:t> for 2 </a:t>
            </a:r>
            <a:r>
              <a:rPr lang="fr-FR" sz="2000" b="1" dirty="0" err="1" smtClean="0"/>
              <a:t>hours</a:t>
            </a:r>
            <a:r>
              <a:rPr lang="fr-FR" sz="2000" b="1" dirty="0" smtClean="0"/>
              <a:t>. And </a:t>
            </a:r>
            <a:r>
              <a:rPr lang="fr-FR" sz="2000" b="1" dirty="0" err="1" smtClean="0"/>
              <a:t>I’m</a:t>
            </a:r>
            <a:r>
              <a:rPr lang="fr-FR" sz="2000" b="1" dirty="0" smtClean="0"/>
              <a:t> </a:t>
            </a:r>
            <a:r>
              <a:rPr lang="fr-FR" sz="2000" b="1" dirty="0" err="1" smtClean="0"/>
              <a:t>still</a:t>
            </a:r>
            <a:r>
              <a:rPr lang="fr-FR" sz="2000" b="1" dirty="0" smtClean="0"/>
              <a:t> </a:t>
            </a:r>
            <a:r>
              <a:rPr lang="fr-FR" sz="2000" b="1" dirty="0" err="1" smtClean="0"/>
              <a:t>waiting</a:t>
            </a:r>
            <a:r>
              <a:rPr lang="fr-FR" sz="2000" b="1" dirty="0" smtClean="0"/>
              <a:t>!</a:t>
            </a:r>
          </a:p>
          <a:p>
            <a:pPr>
              <a:buNone/>
            </a:pPr>
            <a:r>
              <a:rPr lang="fr-FR" sz="2000" b="1" dirty="0" smtClean="0"/>
              <a:t>- </a:t>
            </a:r>
            <a:r>
              <a:rPr lang="fr-FR" sz="2000" b="1" dirty="0" err="1" smtClean="0"/>
              <a:t>We</a:t>
            </a:r>
            <a:r>
              <a:rPr lang="fr-FR" sz="2000" b="1" dirty="0" smtClean="0"/>
              <a:t> have been living </a:t>
            </a:r>
            <a:r>
              <a:rPr lang="fr-FR" sz="2000" b="1" dirty="0" err="1" smtClean="0"/>
              <a:t>here</a:t>
            </a:r>
            <a:r>
              <a:rPr lang="fr-FR" sz="2000" b="1" dirty="0" smtClean="0"/>
              <a:t> </a:t>
            </a:r>
            <a:r>
              <a:rPr lang="fr-FR" sz="2000" b="1" dirty="0" err="1" smtClean="0"/>
              <a:t>since</a:t>
            </a:r>
            <a:r>
              <a:rPr lang="fr-FR" sz="2000" b="1" dirty="0" smtClean="0"/>
              <a:t> 2002.</a:t>
            </a:r>
          </a:p>
          <a:p>
            <a:pPr>
              <a:buNone/>
            </a:pPr>
            <a:r>
              <a:rPr lang="fr-FR" sz="2000" b="1" dirty="0" smtClean="0">
                <a:solidFill>
                  <a:srgbClr val="00B0F0"/>
                </a:solidFill>
                <a:sym typeface="Wingdings"/>
              </a:rPr>
              <a:t> présent de l’indicatif en français! (j’attends depuis 2 heures, nous vivons ici depuis 2002)</a:t>
            </a:r>
          </a:p>
          <a:p>
            <a:pPr>
              <a:buNone/>
            </a:pPr>
            <a:endParaRPr lang="fr-FR" sz="20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826770"/>
          </a:xfrm>
        </p:spPr>
        <p:txBody>
          <a:bodyPr>
            <a:normAutofit fontScale="90000"/>
          </a:bodyPr>
          <a:lstStyle/>
          <a:p>
            <a:pPr algn="l"/>
            <a:r>
              <a:rPr lang="fr-FR" sz="1400" dirty="0" smtClean="0"/>
              <a:t>- LE PRESENT PERFECT PROGRESSIF DE DUREE – FOR/SINCE :</a:t>
            </a:r>
            <a:br>
              <a:rPr lang="fr-FR" sz="1400" dirty="0" smtClean="0"/>
            </a:br>
            <a:r>
              <a:rPr lang="fr-FR" sz="1400" dirty="0" smtClean="0">
                <a:solidFill>
                  <a:schemeClr val="bg1"/>
                </a:solidFill>
              </a:rPr>
              <a:t>Il s’emploie avec des verbes d’action (contrairement au </a:t>
            </a:r>
            <a:r>
              <a:rPr lang="fr-FR" sz="1400" dirty="0" err="1" smtClean="0">
                <a:solidFill>
                  <a:schemeClr val="bg1"/>
                </a:solidFill>
              </a:rPr>
              <a:t>perfect</a:t>
            </a:r>
            <a:r>
              <a:rPr lang="fr-FR" sz="1400" dirty="0" smtClean="0">
                <a:solidFill>
                  <a:schemeClr val="bg1"/>
                </a:solidFill>
              </a:rPr>
              <a:t> simple de durée avec des verbes d’état. L’action a commencé dans le passé et se prolonge dans le présent. Il est toujours accompagné de FOR/SINCE (depuis)</a:t>
            </a:r>
            <a:br>
              <a:rPr lang="fr-FR" sz="1400" dirty="0" smtClean="0">
                <a:solidFill>
                  <a:schemeClr val="bg1"/>
                </a:solidFill>
              </a:rPr>
            </a:br>
            <a:r>
              <a:rPr lang="fr-FR" sz="1400" dirty="0" smtClean="0"/>
              <a:t>- I have been </a:t>
            </a:r>
            <a:r>
              <a:rPr lang="fr-FR" sz="1400" dirty="0" err="1" smtClean="0"/>
              <a:t>waiting</a:t>
            </a:r>
            <a:r>
              <a:rPr lang="fr-FR" sz="1400" dirty="0" smtClean="0"/>
              <a:t> for 2 </a:t>
            </a:r>
            <a:r>
              <a:rPr lang="fr-FR" sz="1400" dirty="0" err="1" smtClean="0"/>
              <a:t>hours</a:t>
            </a:r>
            <a:r>
              <a:rPr lang="fr-FR" sz="1400" dirty="0" smtClean="0"/>
              <a:t>. And </a:t>
            </a:r>
            <a:r>
              <a:rPr lang="fr-FR" sz="1400" dirty="0" err="1" smtClean="0"/>
              <a:t>I’m</a:t>
            </a:r>
            <a:r>
              <a:rPr lang="fr-FR" sz="1400" dirty="0" smtClean="0"/>
              <a:t> </a:t>
            </a:r>
            <a:r>
              <a:rPr lang="fr-FR" sz="1400" dirty="0" err="1" smtClean="0"/>
              <a:t>still</a:t>
            </a:r>
            <a:r>
              <a:rPr lang="fr-FR" sz="1400" dirty="0" smtClean="0"/>
              <a:t> </a:t>
            </a:r>
            <a:r>
              <a:rPr lang="fr-FR" sz="1400" dirty="0" err="1" smtClean="0"/>
              <a:t>waiting</a:t>
            </a:r>
            <a:r>
              <a:rPr lang="fr-FR" sz="1400" dirty="0" smtClean="0"/>
              <a:t>!</a:t>
            </a:r>
            <a:br>
              <a:rPr lang="fr-FR" sz="1400" dirty="0" smtClean="0"/>
            </a:br>
            <a:r>
              <a:rPr lang="fr-FR" sz="1400" dirty="0" smtClean="0"/>
              <a:t>- </a:t>
            </a:r>
            <a:r>
              <a:rPr lang="fr-FR" sz="1400" dirty="0" err="1" smtClean="0"/>
              <a:t>We</a:t>
            </a:r>
            <a:r>
              <a:rPr lang="fr-FR" sz="1400" dirty="0" smtClean="0"/>
              <a:t> have been living </a:t>
            </a:r>
            <a:r>
              <a:rPr lang="fr-FR" sz="1400" dirty="0" err="1" smtClean="0"/>
              <a:t>here</a:t>
            </a:r>
            <a:r>
              <a:rPr lang="fr-FR" sz="1400" dirty="0" smtClean="0"/>
              <a:t> </a:t>
            </a:r>
            <a:r>
              <a:rPr lang="fr-FR" sz="1400" dirty="0" err="1" smtClean="0"/>
              <a:t>since</a:t>
            </a:r>
            <a:r>
              <a:rPr lang="fr-FR" sz="1400" dirty="0" smtClean="0"/>
              <a:t> 2002.</a:t>
            </a:r>
            <a:br>
              <a:rPr lang="fr-FR" sz="1400" dirty="0" smtClean="0"/>
            </a:br>
            <a:r>
              <a:rPr lang="fr-FR" sz="1400" dirty="0" smtClean="0">
                <a:solidFill>
                  <a:srgbClr val="00B0F0"/>
                </a:solidFill>
                <a:sym typeface="Wingdings"/>
              </a:rPr>
              <a:t> présent de l’indicatif en français! (j’attends depuis 2 heures, nous vivons ici depuis 2002)</a:t>
            </a:r>
            <a:br>
              <a:rPr lang="fr-FR" sz="1400" dirty="0" smtClean="0">
                <a:solidFill>
                  <a:srgbClr val="00B0F0"/>
                </a:solidFill>
                <a:sym typeface="Wingdings"/>
              </a:rPr>
            </a:br>
            <a:r>
              <a:rPr lang="fr-FR" sz="1400" dirty="0" smtClean="0">
                <a:solidFill>
                  <a:srgbClr val="00B0F0"/>
                </a:solidFill>
                <a:sym typeface="Wingdings"/>
              </a:rPr>
              <a:t/>
            </a:r>
            <a:br>
              <a:rPr lang="fr-FR" sz="1400" dirty="0" smtClean="0">
                <a:solidFill>
                  <a:srgbClr val="00B0F0"/>
                </a:solidFill>
                <a:sym typeface="Wingdings"/>
              </a:rPr>
            </a:br>
            <a:r>
              <a:rPr lang="fr-FR" sz="1400" dirty="0" smtClean="0">
                <a:solidFill>
                  <a:srgbClr val="00B0F0"/>
                </a:solidFill>
                <a:sym typeface="Wingdings"/>
              </a:rPr>
              <a:t/>
            </a:r>
            <a:br>
              <a:rPr lang="fr-FR" sz="1400" dirty="0" smtClean="0">
                <a:solidFill>
                  <a:srgbClr val="00B0F0"/>
                </a:solidFill>
                <a:sym typeface="Wingdings"/>
              </a:rPr>
            </a:br>
            <a:r>
              <a:rPr lang="fr-FR" sz="2000" dirty="0" smtClean="0"/>
              <a:t> - LE PRESENT PERFECT PROGRESSIF DE RESULTAT : </a:t>
            </a:r>
            <a:br>
              <a:rPr lang="fr-FR" sz="2000" dirty="0" smtClean="0"/>
            </a:br>
            <a:r>
              <a:rPr lang="fr-FR" sz="2000" dirty="0" smtClean="0">
                <a:solidFill>
                  <a:schemeClr val="bg1"/>
                </a:solidFill>
              </a:rPr>
              <a:t>Pour comprendre cette valeur, observer les phrases suivantes:</a:t>
            </a:r>
            <a:br>
              <a:rPr lang="fr-FR" sz="2000" dirty="0" smtClean="0">
                <a:solidFill>
                  <a:schemeClr val="bg1"/>
                </a:solidFill>
              </a:rPr>
            </a:br>
            <a:r>
              <a:rPr lang="fr-FR" sz="1600" dirty="0" smtClean="0">
                <a:solidFill>
                  <a:schemeClr val="tx1"/>
                </a:solidFill>
              </a:rPr>
              <a:t>- He has </a:t>
            </a:r>
            <a:r>
              <a:rPr lang="fr-FR" sz="1600" dirty="0" err="1" smtClean="0">
                <a:solidFill>
                  <a:schemeClr val="tx1"/>
                </a:solidFill>
              </a:rPr>
              <a:t>washed</a:t>
            </a:r>
            <a:r>
              <a:rPr lang="fr-FR" sz="1600" dirty="0" smtClean="0">
                <a:solidFill>
                  <a:schemeClr val="tx1"/>
                </a:solidFill>
              </a:rPr>
              <a:t> the car, the car </a:t>
            </a:r>
            <a:r>
              <a:rPr lang="fr-FR" sz="1600" dirty="0" err="1" smtClean="0">
                <a:solidFill>
                  <a:schemeClr val="tx1"/>
                </a:solidFill>
              </a:rPr>
              <a:t>is</a:t>
            </a:r>
            <a:r>
              <a:rPr lang="fr-FR" sz="1600" dirty="0" smtClean="0">
                <a:solidFill>
                  <a:schemeClr val="tx1"/>
                </a:solidFill>
              </a:rPr>
              <a:t> clean.</a:t>
            </a:r>
            <a:r>
              <a:rPr lang="fr-FR" sz="2000" dirty="0" smtClean="0">
                <a:solidFill>
                  <a:schemeClr val="bg1"/>
                </a:solidFill>
              </a:rPr>
              <a:t/>
            </a:r>
            <a:br>
              <a:rPr lang="fr-FR" sz="2000" dirty="0" smtClean="0">
                <a:solidFill>
                  <a:schemeClr val="bg1"/>
                </a:solidFill>
              </a:rPr>
            </a:br>
            <a:r>
              <a:rPr lang="fr-FR" sz="2000" dirty="0" smtClean="0">
                <a:solidFill>
                  <a:srgbClr val="00B0F0"/>
                </a:solidFill>
              </a:rPr>
              <a:t>- He has been </a:t>
            </a:r>
            <a:r>
              <a:rPr lang="fr-FR" sz="2000" dirty="0" err="1" smtClean="0">
                <a:solidFill>
                  <a:srgbClr val="00B0F0"/>
                </a:solidFill>
              </a:rPr>
              <a:t>washing</a:t>
            </a:r>
            <a:r>
              <a:rPr lang="fr-FR" sz="2000" dirty="0" smtClean="0">
                <a:solidFill>
                  <a:srgbClr val="00B0F0"/>
                </a:solidFill>
              </a:rPr>
              <a:t> the car. I know </a:t>
            </a:r>
            <a:r>
              <a:rPr lang="fr-FR" sz="2000" dirty="0" err="1" smtClean="0">
                <a:solidFill>
                  <a:srgbClr val="00B0F0"/>
                </a:solidFill>
              </a:rPr>
              <a:t>it</a:t>
            </a:r>
            <a:r>
              <a:rPr lang="fr-FR" sz="2000" dirty="0" smtClean="0">
                <a:solidFill>
                  <a:srgbClr val="00B0F0"/>
                </a:solidFill>
              </a:rPr>
              <a:t> </a:t>
            </a:r>
            <a:r>
              <a:rPr lang="fr-FR" sz="2000" dirty="0" err="1" smtClean="0">
                <a:solidFill>
                  <a:srgbClr val="00B0F0"/>
                </a:solidFill>
              </a:rPr>
              <a:t>because</a:t>
            </a:r>
            <a:r>
              <a:rPr lang="fr-FR" sz="2000" dirty="0" smtClean="0">
                <a:solidFill>
                  <a:srgbClr val="00B0F0"/>
                </a:solidFill>
              </a:rPr>
              <a:t> </a:t>
            </a:r>
            <a:r>
              <a:rPr lang="fr-FR" sz="2000" dirty="0" err="1" smtClean="0">
                <a:solidFill>
                  <a:srgbClr val="00B0F0"/>
                </a:solidFill>
              </a:rPr>
              <a:t>he’s</a:t>
            </a:r>
            <a:r>
              <a:rPr lang="fr-FR" sz="2000" dirty="0" smtClean="0">
                <a:solidFill>
                  <a:srgbClr val="00B0F0"/>
                </a:solidFill>
              </a:rPr>
              <a:t> all </a:t>
            </a:r>
            <a:r>
              <a:rPr lang="fr-FR" sz="2000" dirty="0" err="1" smtClean="0">
                <a:solidFill>
                  <a:srgbClr val="00B0F0"/>
                </a:solidFill>
              </a:rPr>
              <a:t>wet</a:t>
            </a:r>
            <a:r>
              <a:rPr lang="fr-FR" sz="2000" dirty="0" smtClean="0">
                <a:solidFill>
                  <a:srgbClr val="00B0F0"/>
                </a:solidFill>
              </a:rPr>
              <a:t>.</a:t>
            </a:r>
            <a:r>
              <a:rPr lang="fr-FR" sz="2000" dirty="0" smtClean="0">
                <a:solidFill>
                  <a:schemeClr val="bg1"/>
                </a:solidFill>
              </a:rPr>
              <a:t/>
            </a:r>
            <a:br>
              <a:rPr lang="fr-FR" sz="2000" dirty="0" smtClean="0">
                <a:solidFill>
                  <a:schemeClr val="bg1"/>
                </a:solidFill>
              </a:rPr>
            </a:br>
            <a:r>
              <a:rPr lang="fr-FR" sz="1600" dirty="0" smtClean="0">
                <a:solidFill>
                  <a:schemeClr val="tx1"/>
                </a:solidFill>
              </a:rPr>
              <a:t>- Suzie has </a:t>
            </a:r>
            <a:r>
              <a:rPr lang="fr-FR" sz="1600" dirty="0" err="1" smtClean="0">
                <a:solidFill>
                  <a:schemeClr val="tx1"/>
                </a:solidFill>
              </a:rPr>
              <a:t>eaten</a:t>
            </a:r>
            <a:r>
              <a:rPr lang="fr-FR" sz="1600" dirty="0" smtClean="0">
                <a:solidFill>
                  <a:schemeClr val="tx1"/>
                </a:solidFill>
              </a:rPr>
              <a:t> the </a:t>
            </a:r>
            <a:r>
              <a:rPr lang="fr-FR" sz="1600" dirty="0" err="1" smtClean="0">
                <a:solidFill>
                  <a:schemeClr val="tx1"/>
                </a:solidFill>
              </a:rPr>
              <a:t>ice</a:t>
            </a:r>
            <a:r>
              <a:rPr lang="fr-FR" sz="1600" dirty="0" smtClean="0">
                <a:solidFill>
                  <a:schemeClr val="tx1"/>
                </a:solidFill>
              </a:rPr>
              <a:t> </a:t>
            </a:r>
            <a:r>
              <a:rPr lang="fr-FR" sz="1600" dirty="0" err="1" smtClean="0">
                <a:solidFill>
                  <a:schemeClr val="tx1"/>
                </a:solidFill>
              </a:rPr>
              <a:t>cream</a:t>
            </a:r>
            <a:r>
              <a:rPr lang="fr-FR" sz="1600" dirty="0" smtClean="0">
                <a:solidFill>
                  <a:schemeClr val="tx1"/>
                </a:solidFill>
              </a:rPr>
              <a:t>. </a:t>
            </a:r>
            <a:r>
              <a:rPr lang="fr-FR" sz="1600" dirty="0" err="1" smtClean="0">
                <a:solidFill>
                  <a:schemeClr val="tx1"/>
                </a:solidFill>
              </a:rPr>
              <a:t>There’s</a:t>
            </a:r>
            <a:r>
              <a:rPr lang="fr-FR" sz="1600" dirty="0" smtClean="0">
                <a:solidFill>
                  <a:schemeClr val="tx1"/>
                </a:solidFill>
              </a:rPr>
              <a:t> no more </a:t>
            </a:r>
            <a:r>
              <a:rPr lang="fr-FR" sz="1600" dirty="0" err="1" smtClean="0">
                <a:solidFill>
                  <a:schemeClr val="tx1"/>
                </a:solidFill>
              </a:rPr>
              <a:t>ice</a:t>
            </a:r>
            <a:r>
              <a:rPr lang="fr-FR" sz="1600" dirty="0" smtClean="0">
                <a:solidFill>
                  <a:schemeClr val="tx1"/>
                </a:solidFill>
              </a:rPr>
              <a:t> </a:t>
            </a:r>
            <a:r>
              <a:rPr lang="fr-FR" sz="1600" dirty="0" err="1" smtClean="0">
                <a:solidFill>
                  <a:schemeClr val="tx1"/>
                </a:solidFill>
              </a:rPr>
              <a:t>cream</a:t>
            </a:r>
            <a:r>
              <a:rPr lang="fr-FR" sz="1600" dirty="0" smtClean="0">
                <a:solidFill>
                  <a:schemeClr val="tx1"/>
                </a:solidFill>
              </a:rPr>
              <a:t> in the </a:t>
            </a:r>
            <a:r>
              <a:rPr lang="fr-FR" sz="1600" dirty="0" err="1" smtClean="0">
                <a:solidFill>
                  <a:schemeClr val="tx1"/>
                </a:solidFill>
              </a:rPr>
              <a:t>fridge</a:t>
            </a:r>
            <a:r>
              <a:rPr lang="fr-FR" sz="1600" dirty="0" smtClean="0">
                <a:solidFill>
                  <a:schemeClr val="tx1"/>
                </a:solidFill>
              </a:rPr>
              <a:t>.</a:t>
            </a:r>
            <a:r>
              <a:rPr lang="fr-FR" sz="2000" dirty="0" smtClean="0">
                <a:solidFill>
                  <a:schemeClr val="bg1"/>
                </a:solidFill>
              </a:rPr>
              <a:t/>
            </a:r>
            <a:br>
              <a:rPr lang="fr-FR" sz="2000" dirty="0" smtClean="0">
                <a:solidFill>
                  <a:schemeClr val="bg1"/>
                </a:solidFill>
              </a:rPr>
            </a:br>
            <a:r>
              <a:rPr lang="fr-FR" sz="2000" dirty="0" smtClean="0">
                <a:solidFill>
                  <a:srgbClr val="00B0F0"/>
                </a:solidFill>
              </a:rPr>
              <a:t>- Suzie has been </a:t>
            </a:r>
            <a:r>
              <a:rPr lang="fr-FR" sz="2000" dirty="0" err="1" smtClean="0">
                <a:solidFill>
                  <a:srgbClr val="00B0F0"/>
                </a:solidFill>
              </a:rPr>
              <a:t>eating</a:t>
            </a:r>
            <a:r>
              <a:rPr lang="fr-FR" sz="2000" dirty="0" smtClean="0">
                <a:solidFill>
                  <a:srgbClr val="00B0F0"/>
                </a:solidFill>
              </a:rPr>
              <a:t> </a:t>
            </a:r>
            <a:r>
              <a:rPr lang="fr-FR" sz="2000" dirty="0" err="1" smtClean="0">
                <a:solidFill>
                  <a:srgbClr val="00B0F0"/>
                </a:solidFill>
              </a:rPr>
              <a:t>ice</a:t>
            </a:r>
            <a:r>
              <a:rPr lang="fr-FR" sz="2000" dirty="0" smtClean="0">
                <a:solidFill>
                  <a:srgbClr val="00B0F0"/>
                </a:solidFill>
              </a:rPr>
              <a:t> </a:t>
            </a:r>
            <a:r>
              <a:rPr lang="fr-FR" sz="2000" dirty="0" err="1" smtClean="0">
                <a:solidFill>
                  <a:srgbClr val="00B0F0"/>
                </a:solidFill>
              </a:rPr>
              <a:t>cream</a:t>
            </a:r>
            <a:r>
              <a:rPr lang="fr-FR" sz="2000" dirty="0" smtClean="0">
                <a:solidFill>
                  <a:srgbClr val="00B0F0"/>
                </a:solidFill>
              </a:rPr>
              <a:t> : I know </a:t>
            </a:r>
            <a:r>
              <a:rPr lang="fr-FR" sz="2000" dirty="0" err="1" smtClean="0">
                <a:solidFill>
                  <a:srgbClr val="00B0F0"/>
                </a:solidFill>
              </a:rPr>
              <a:t>it</a:t>
            </a:r>
            <a:r>
              <a:rPr lang="fr-FR" sz="2000" dirty="0" smtClean="0">
                <a:solidFill>
                  <a:srgbClr val="00B0F0"/>
                </a:solidFill>
              </a:rPr>
              <a:t> </a:t>
            </a:r>
            <a:r>
              <a:rPr lang="fr-FR" sz="2000" dirty="0" err="1" smtClean="0">
                <a:solidFill>
                  <a:srgbClr val="00B0F0"/>
                </a:solidFill>
              </a:rPr>
              <a:t>because</a:t>
            </a:r>
            <a:r>
              <a:rPr lang="fr-FR" sz="2000" dirty="0" smtClean="0">
                <a:solidFill>
                  <a:srgbClr val="00B0F0"/>
                </a:solidFill>
              </a:rPr>
              <a:t> </a:t>
            </a:r>
            <a:r>
              <a:rPr lang="fr-FR" sz="2000" dirty="0" err="1" smtClean="0">
                <a:solidFill>
                  <a:srgbClr val="00B0F0"/>
                </a:solidFill>
              </a:rPr>
              <a:t>her</a:t>
            </a:r>
            <a:r>
              <a:rPr lang="fr-FR" sz="2000" dirty="0" smtClean="0">
                <a:solidFill>
                  <a:srgbClr val="00B0F0"/>
                </a:solidFill>
              </a:rPr>
              <a:t> </a:t>
            </a:r>
            <a:r>
              <a:rPr lang="fr-FR" sz="2000" dirty="0" err="1" smtClean="0">
                <a:solidFill>
                  <a:srgbClr val="00B0F0"/>
                </a:solidFill>
              </a:rPr>
              <a:t>mouth</a:t>
            </a:r>
            <a:r>
              <a:rPr lang="fr-FR" sz="2000" dirty="0" smtClean="0">
                <a:solidFill>
                  <a:srgbClr val="00B0F0"/>
                </a:solidFill>
              </a:rPr>
              <a:t> </a:t>
            </a:r>
            <a:r>
              <a:rPr lang="fr-FR" sz="2000" dirty="0" err="1" smtClean="0">
                <a:solidFill>
                  <a:srgbClr val="00B0F0"/>
                </a:solidFill>
              </a:rPr>
              <a:t>is</a:t>
            </a:r>
            <a:r>
              <a:rPr lang="fr-FR" sz="2000" dirty="0" smtClean="0">
                <a:solidFill>
                  <a:srgbClr val="00B0F0"/>
                </a:solidFill>
              </a:rPr>
              <a:t> </a:t>
            </a:r>
            <a:r>
              <a:rPr lang="fr-FR" sz="2000" dirty="0" err="1" smtClean="0">
                <a:solidFill>
                  <a:srgbClr val="00B0F0"/>
                </a:solidFill>
              </a:rPr>
              <a:t>smeared</a:t>
            </a:r>
            <a:r>
              <a:rPr lang="fr-FR" sz="2000" dirty="0" smtClean="0">
                <a:solidFill>
                  <a:srgbClr val="00B0F0"/>
                </a:solidFill>
              </a:rPr>
              <a:t> </a:t>
            </a:r>
            <a:r>
              <a:rPr lang="fr-FR" sz="2000" dirty="0" err="1" smtClean="0">
                <a:solidFill>
                  <a:srgbClr val="00B0F0"/>
                </a:solidFill>
              </a:rPr>
              <a:t>with</a:t>
            </a:r>
            <a:r>
              <a:rPr lang="fr-FR" sz="2000" dirty="0" smtClean="0">
                <a:solidFill>
                  <a:srgbClr val="00B0F0"/>
                </a:solidFill>
              </a:rPr>
              <a:t> </a:t>
            </a:r>
            <a:r>
              <a:rPr lang="fr-FR" sz="2000" dirty="0" err="1" smtClean="0">
                <a:solidFill>
                  <a:srgbClr val="00B0F0"/>
                </a:solidFill>
              </a:rPr>
              <a:t>chocolate</a:t>
            </a:r>
            <a:r>
              <a:rPr lang="fr-FR" sz="2000" dirty="0" smtClean="0">
                <a:solidFill>
                  <a:srgbClr val="00B0F0"/>
                </a:solidFill>
              </a:rPr>
              <a:t>.</a:t>
            </a:r>
            <a:r>
              <a:rPr lang="fr-FR" sz="2000" dirty="0" smtClean="0">
                <a:solidFill>
                  <a:schemeClr val="bg1"/>
                </a:solidFill>
              </a:rPr>
              <a:t/>
            </a:r>
            <a:br>
              <a:rPr lang="fr-FR" sz="2000" dirty="0" smtClean="0">
                <a:solidFill>
                  <a:schemeClr val="bg1"/>
                </a:solidFill>
              </a:rPr>
            </a:br>
            <a:r>
              <a:rPr lang="fr-FR" sz="1600" dirty="0" smtClean="0">
                <a:solidFill>
                  <a:schemeClr val="tx1"/>
                </a:solidFill>
              </a:rPr>
              <a:t>- He has </a:t>
            </a:r>
            <a:r>
              <a:rPr lang="fr-FR" sz="1600" dirty="0" err="1" smtClean="0">
                <a:solidFill>
                  <a:schemeClr val="tx1"/>
                </a:solidFill>
              </a:rPr>
              <a:t>cut</a:t>
            </a:r>
            <a:r>
              <a:rPr lang="fr-FR" sz="1600" dirty="0" smtClean="0">
                <a:solidFill>
                  <a:schemeClr val="tx1"/>
                </a:solidFill>
              </a:rPr>
              <a:t> 3 </a:t>
            </a:r>
            <a:r>
              <a:rPr lang="fr-FR" sz="1600" dirty="0" err="1" smtClean="0">
                <a:solidFill>
                  <a:schemeClr val="tx1"/>
                </a:solidFill>
              </a:rPr>
              <a:t>onions</a:t>
            </a:r>
            <a:r>
              <a:rPr lang="fr-FR" sz="1600" dirty="0" smtClean="0">
                <a:solidFill>
                  <a:schemeClr val="tx1"/>
                </a:solidFill>
              </a:rPr>
              <a:t> for </a:t>
            </a:r>
            <a:r>
              <a:rPr lang="fr-FR" sz="1600" dirty="0" err="1" smtClean="0">
                <a:solidFill>
                  <a:schemeClr val="tx1"/>
                </a:solidFill>
              </a:rPr>
              <a:t>you</a:t>
            </a:r>
            <a:r>
              <a:rPr lang="fr-FR" sz="1600" dirty="0" smtClean="0">
                <a:solidFill>
                  <a:schemeClr val="tx1"/>
                </a:solidFill>
              </a:rPr>
              <a:t> : You </a:t>
            </a:r>
            <a:r>
              <a:rPr lang="fr-FR" sz="1600" dirty="0" err="1" smtClean="0">
                <a:solidFill>
                  <a:schemeClr val="tx1"/>
                </a:solidFill>
              </a:rPr>
              <a:t>can</a:t>
            </a:r>
            <a:r>
              <a:rPr lang="fr-FR" sz="1600" dirty="0" smtClean="0">
                <a:solidFill>
                  <a:schemeClr val="tx1"/>
                </a:solidFill>
              </a:rPr>
              <a:t> </a:t>
            </a:r>
            <a:r>
              <a:rPr lang="fr-FR" sz="1600" dirty="0" err="1" smtClean="0">
                <a:solidFill>
                  <a:schemeClr val="tx1"/>
                </a:solidFill>
              </a:rPr>
              <a:t>cook</a:t>
            </a:r>
            <a:r>
              <a:rPr lang="fr-FR" sz="1600" dirty="0" smtClean="0">
                <a:solidFill>
                  <a:schemeClr val="tx1"/>
                </a:solidFill>
              </a:rPr>
              <a:t> </a:t>
            </a:r>
            <a:r>
              <a:rPr lang="fr-FR" sz="1600" dirty="0" err="1" smtClean="0">
                <a:solidFill>
                  <a:schemeClr val="tx1"/>
                </a:solidFill>
              </a:rPr>
              <a:t>your</a:t>
            </a:r>
            <a:r>
              <a:rPr lang="fr-FR" sz="1600" dirty="0" smtClean="0">
                <a:solidFill>
                  <a:schemeClr val="tx1"/>
                </a:solidFill>
              </a:rPr>
              <a:t> carry </a:t>
            </a:r>
            <a:r>
              <a:rPr lang="fr-FR" sz="1600" dirty="0" err="1" smtClean="0">
                <a:solidFill>
                  <a:schemeClr val="tx1"/>
                </a:solidFill>
              </a:rPr>
              <a:t>now</a:t>
            </a:r>
            <a:r>
              <a:rPr lang="fr-FR" sz="1600" dirty="0" smtClean="0">
                <a:solidFill>
                  <a:schemeClr val="tx1"/>
                </a:solidFill>
              </a:rPr>
              <a:t>.</a:t>
            </a:r>
            <a:r>
              <a:rPr lang="fr-FR" sz="2000" dirty="0" smtClean="0">
                <a:solidFill>
                  <a:schemeClr val="bg1"/>
                </a:solidFill>
              </a:rPr>
              <a:t/>
            </a:r>
            <a:br>
              <a:rPr lang="fr-FR" sz="2000" dirty="0" smtClean="0">
                <a:solidFill>
                  <a:schemeClr val="bg1"/>
                </a:solidFill>
              </a:rPr>
            </a:br>
            <a:r>
              <a:rPr lang="fr-FR" sz="2000" dirty="0" smtClean="0">
                <a:solidFill>
                  <a:srgbClr val="00B0F0"/>
                </a:solidFill>
              </a:rPr>
              <a:t>- He has been </a:t>
            </a:r>
            <a:r>
              <a:rPr lang="fr-FR" sz="2000" dirty="0" err="1" smtClean="0">
                <a:solidFill>
                  <a:srgbClr val="00B0F0"/>
                </a:solidFill>
              </a:rPr>
              <a:t>cutting</a:t>
            </a:r>
            <a:r>
              <a:rPr lang="fr-FR" sz="2000" dirty="0" smtClean="0">
                <a:solidFill>
                  <a:srgbClr val="00B0F0"/>
                </a:solidFill>
              </a:rPr>
              <a:t> </a:t>
            </a:r>
            <a:r>
              <a:rPr lang="fr-FR" sz="2000" dirty="0" err="1" smtClean="0">
                <a:solidFill>
                  <a:srgbClr val="00B0F0"/>
                </a:solidFill>
              </a:rPr>
              <a:t>onion</a:t>
            </a:r>
            <a:r>
              <a:rPr lang="fr-FR" sz="2000" dirty="0" smtClean="0">
                <a:solidFill>
                  <a:srgbClr val="00B0F0"/>
                </a:solidFill>
              </a:rPr>
              <a:t> : I know </a:t>
            </a:r>
            <a:r>
              <a:rPr lang="fr-FR" sz="2000" dirty="0" err="1" smtClean="0">
                <a:solidFill>
                  <a:srgbClr val="00B0F0"/>
                </a:solidFill>
              </a:rPr>
              <a:t>it</a:t>
            </a:r>
            <a:r>
              <a:rPr lang="fr-FR" sz="2000" dirty="0" smtClean="0">
                <a:solidFill>
                  <a:srgbClr val="00B0F0"/>
                </a:solidFill>
              </a:rPr>
              <a:t> </a:t>
            </a:r>
            <a:r>
              <a:rPr lang="fr-FR" sz="2000" dirty="0" err="1" smtClean="0">
                <a:solidFill>
                  <a:srgbClr val="00B0F0"/>
                </a:solidFill>
              </a:rPr>
              <a:t>because</a:t>
            </a:r>
            <a:r>
              <a:rPr lang="fr-FR" sz="2000" dirty="0" smtClean="0">
                <a:solidFill>
                  <a:srgbClr val="00B0F0"/>
                </a:solidFill>
              </a:rPr>
              <a:t> </a:t>
            </a:r>
            <a:r>
              <a:rPr lang="fr-FR" sz="2000" dirty="0" err="1" smtClean="0">
                <a:solidFill>
                  <a:srgbClr val="00B0F0"/>
                </a:solidFill>
              </a:rPr>
              <a:t>he’s</a:t>
            </a:r>
            <a:r>
              <a:rPr lang="fr-FR" sz="2000" dirty="0" smtClean="0">
                <a:solidFill>
                  <a:srgbClr val="00B0F0"/>
                </a:solidFill>
              </a:rPr>
              <a:t> </a:t>
            </a:r>
            <a:r>
              <a:rPr lang="fr-FR" sz="2000" dirty="0" err="1" smtClean="0">
                <a:solidFill>
                  <a:srgbClr val="00B0F0"/>
                </a:solidFill>
              </a:rPr>
              <a:t>crying</a:t>
            </a:r>
            <a:r>
              <a:rPr lang="fr-FR" sz="2000" dirty="0" smtClean="0">
                <a:solidFill>
                  <a:srgbClr val="00B0F0"/>
                </a:solidFill>
              </a:rPr>
              <a:t>.</a:t>
            </a:r>
            <a:br>
              <a:rPr lang="fr-FR" sz="2000" dirty="0" smtClean="0">
                <a:solidFill>
                  <a:srgbClr val="00B0F0"/>
                </a:solidFill>
              </a:rPr>
            </a:br>
            <a:r>
              <a:rPr lang="fr-FR" sz="2000" dirty="0" smtClean="0">
                <a:solidFill>
                  <a:schemeClr val="bg1"/>
                </a:solidFill>
              </a:rPr>
              <a:t>Dans les phrases en bleu, ce sont les traces de l’activité qui m’intéressent et me permettent de déduire que l’action a eu lieu. C’est le </a:t>
            </a:r>
            <a:r>
              <a:rPr lang="fr-FR" sz="2000" dirty="0" err="1" smtClean="0">
                <a:solidFill>
                  <a:schemeClr val="bg1"/>
                </a:solidFill>
              </a:rPr>
              <a:t>present</a:t>
            </a:r>
            <a:r>
              <a:rPr lang="fr-FR" sz="2000" dirty="0" smtClean="0">
                <a:solidFill>
                  <a:schemeClr val="bg1"/>
                </a:solidFill>
              </a:rPr>
              <a:t> </a:t>
            </a:r>
            <a:r>
              <a:rPr lang="fr-FR" sz="2000" dirty="0" err="1" smtClean="0">
                <a:solidFill>
                  <a:schemeClr val="bg1"/>
                </a:solidFill>
              </a:rPr>
              <a:t>perfect</a:t>
            </a:r>
            <a:r>
              <a:rPr lang="fr-FR" sz="2000" dirty="0" smtClean="0">
                <a:solidFill>
                  <a:schemeClr val="bg1"/>
                </a:solidFill>
              </a:rPr>
              <a:t> progressif.  Au </a:t>
            </a:r>
            <a:r>
              <a:rPr lang="fr-FR" sz="2000" dirty="0" err="1" smtClean="0">
                <a:solidFill>
                  <a:schemeClr val="bg1"/>
                </a:solidFill>
              </a:rPr>
              <a:t>present</a:t>
            </a:r>
            <a:r>
              <a:rPr lang="fr-FR" sz="2000" dirty="0" smtClean="0">
                <a:solidFill>
                  <a:schemeClr val="bg1"/>
                </a:solidFill>
              </a:rPr>
              <a:t> </a:t>
            </a:r>
            <a:r>
              <a:rPr lang="fr-FR" sz="2000" dirty="0" err="1" smtClean="0">
                <a:solidFill>
                  <a:schemeClr val="bg1"/>
                </a:solidFill>
              </a:rPr>
              <a:t>perfect</a:t>
            </a:r>
            <a:r>
              <a:rPr lang="fr-FR" sz="2000" dirty="0" smtClean="0">
                <a:solidFill>
                  <a:schemeClr val="bg1"/>
                </a:solidFill>
              </a:rPr>
              <a:t> simple (phrases en blanc), c’est seulement le résultat de l’action qui m’intéresse (la voiture est propre, il n’y a plus de glace, j’ai 3 ognons pour mon carry.)</a:t>
            </a:r>
            <a:br>
              <a:rPr lang="fr-FR" sz="2000" dirty="0" smtClean="0">
                <a:solidFill>
                  <a:schemeClr val="bg1"/>
                </a:solidFill>
              </a:rPr>
            </a:br>
            <a:r>
              <a:rPr lang="fr-FR" sz="2000" dirty="0" smtClean="0">
                <a:solidFill>
                  <a:srgbClr val="00B0F0"/>
                </a:solidFill>
                <a:sym typeface="Wingdings"/>
              </a:rPr>
              <a:t>  passé composé en français! </a:t>
            </a:r>
            <a:r>
              <a:rPr lang="fr-FR" sz="2000" dirty="0" smtClean="0"/>
              <a:t/>
            </a:r>
            <a:br>
              <a:rPr lang="fr-FR" sz="2000" dirty="0" smtClean="0"/>
            </a:br>
            <a:r>
              <a:rPr lang="fr-FR" sz="1400" dirty="0" smtClean="0">
                <a:solidFill>
                  <a:srgbClr val="00B0F0"/>
                </a:solidFill>
                <a:sym typeface="Wingdings"/>
              </a:rPr>
              <a:t/>
            </a:r>
            <a:br>
              <a:rPr lang="fr-FR" sz="1400" dirty="0" smtClean="0">
                <a:solidFill>
                  <a:srgbClr val="00B0F0"/>
                </a:solidFill>
                <a:sym typeface="Wingdings"/>
              </a:rPr>
            </a:br>
            <a:endParaRPr lang="fr-FR" sz="1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1400" dirty="0" smtClean="0"/>
              <a:t>I. Conjuguer à la personne qui convient, aux formes qui conviennent.</a:t>
            </a:r>
            <a:br>
              <a:rPr lang="fr-FR" sz="1400" dirty="0" smtClean="0"/>
            </a:br>
            <a:r>
              <a:rPr lang="fr-FR" sz="1400" dirty="0" smtClean="0"/>
              <a:t>II. Exercice. Traduire les phrases suivantes après avoir déterminé la VALEUR du présent </a:t>
            </a:r>
            <a:r>
              <a:rPr lang="fr-FR" sz="1400" dirty="0" err="1" smtClean="0"/>
              <a:t>perfect</a:t>
            </a:r>
            <a:r>
              <a:rPr lang="fr-FR" sz="1400" dirty="0" smtClean="0"/>
              <a:t> simple. </a:t>
            </a:r>
            <a:r>
              <a:rPr lang="fr-FR" sz="1400" smtClean="0"/>
              <a:t>Trouver le/les intrus.</a:t>
            </a:r>
            <a:endParaRPr lang="fr-FR" sz="1400" dirty="0"/>
          </a:p>
        </p:txBody>
      </p:sp>
      <p:sp>
        <p:nvSpPr>
          <p:cNvPr id="3" name="Espace réservé du contenu 2"/>
          <p:cNvSpPr>
            <a:spLocks noGrp="1"/>
          </p:cNvSpPr>
          <p:nvPr>
            <p:ph idx="1"/>
          </p:nvPr>
        </p:nvSpPr>
        <p:spPr/>
        <p:txBody>
          <a:bodyPr>
            <a:normAutofit/>
          </a:bodyPr>
          <a:lstStyle/>
          <a:p>
            <a:pPr>
              <a:buNone/>
            </a:pPr>
            <a:r>
              <a:rPr lang="fr-FR" sz="2600" dirty="0" smtClean="0"/>
              <a:t>I.  </a:t>
            </a:r>
            <a:br>
              <a:rPr lang="fr-FR" sz="2600" dirty="0" smtClean="0"/>
            </a:br>
            <a:r>
              <a:rPr lang="fr-FR" sz="1800" dirty="0" smtClean="0"/>
              <a:t>a. SPEAK, </a:t>
            </a:r>
            <a:r>
              <a:rPr lang="fr-FR" sz="1800" dirty="0" err="1" smtClean="0"/>
              <a:t>aff</a:t>
            </a:r>
            <a:r>
              <a:rPr lang="fr-FR" sz="1800" dirty="0" smtClean="0"/>
              <a:t>. </a:t>
            </a:r>
            <a:r>
              <a:rPr lang="fr-FR" sz="1800" dirty="0" err="1" smtClean="0"/>
              <a:t>form</a:t>
            </a:r>
            <a:r>
              <a:rPr lang="fr-FR" sz="1800" dirty="0" smtClean="0"/>
              <a:t>/ 3rd pers. </a:t>
            </a:r>
            <a:r>
              <a:rPr lang="fr-FR" sz="1800" dirty="0" err="1" smtClean="0"/>
              <a:t>sing</a:t>
            </a:r>
            <a:r>
              <a:rPr lang="fr-FR" sz="1800" dirty="0" smtClean="0"/>
              <a:t/>
            </a:r>
            <a:br>
              <a:rPr lang="fr-FR" sz="1800" dirty="0" smtClean="0"/>
            </a:br>
            <a:r>
              <a:rPr lang="fr-FR" sz="1800" dirty="0" smtClean="0"/>
              <a:t>b. WRITE, </a:t>
            </a:r>
            <a:r>
              <a:rPr lang="fr-FR" sz="1800" dirty="0" err="1" smtClean="0"/>
              <a:t>interr</a:t>
            </a:r>
            <a:r>
              <a:rPr lang="fr-FR" sz="1800" dirty="0" smtClean="0"/>
              <a:t>. </a:t>
            </a:r>
            <a:r>
              <a:rPr lang="fr-FR" sz="1800" dirty="0" err="1" smtClean="0"/>
              <a:t>form</a:t>
            </a:r>
            <a:r>
              <a:rPr lang="fr-FR" sz="1800" dirty="0" smtClean="0"/>
              <a:t> / 2nd pers. </a:t>
            </a:r>
            <a:r>
              <a:rPr lang="fr-FR" sz="1800" dirty="0" err="1" smtClean="0"/>
              <a:t>sing</a:t>
            </a:r>
            <a:r>
              <a:rPr lang="fr-FR" sz="1800" dirty="0" smtClean="0"/>
              <a:t/>
            </a:r>
            <a:br>
              <a:rPr lang="fr-FR" sz="1800" dirty="0" smtClean="0"/>
            </a:br>
            <a:r>
              <a:rPr lang="fr-FR" sz="1800" dirty="0" smtClean="0"/>
              <a:t>c. ASK, </a:t>
            </a:r>
            <a:r>
              <a:rPr lang="fr-FR" sz="1800" dirty="0" err="1" smtClean="0"/>
              <a:t>neg</a:t>
            </a:r>
            <a:r>
              <a:rPr lang="fr-FR" sz="1800" dirty="0" smtClean="0"/>
              <a:t>. </a:t>
            </a:r>
            <a:r>
              <a:rPr lang="fr-FR" sz="1800" dirty="0" err="1" smtClean="0"/>
              <a:t>form</a:t>
            </a:r>
            <a:r>
              <a:rPr lang="fr-FR" sz="1800" dirty="0" smtClean="0"/>
              <a:t>/ 3rd pers. </a:t>
            </a:r>
            <a:r>
              <a:rPr lang="fr-FR" sz="1800" dirty="0" err="1" smtClean="0"/>
              <a:t>sing</a:t>
            </a:r>
            <a:r>
              <a:rPr lang="fr-FR" sz="1800" dirty="0" smtClean="0"/>
              <a:t>.     </a:t>
            </a:r>
            <a:br>
              <a:rPr lang="fr-FR" sz="1800" dirty="0" smtClean="0"/>
            </a:br>
            <a:r>
              <a:rPr lang="fr-FR" sz="1800" dirty="0" smtClean="0"/>
              <a:t>d. TRY, </a:t>
            </a:r>
            <a:r>
              <a:rPr lang="fr-FR" sz="1800" dirty="0" err="1" smtClean="0"/>
              <a:t>aff</a:t>
            </a:r>
            <a:r>
              <a:rPr lang="fr-FR" sz="1800" dirty="0" smtClean="0"/>
              <a:t>. </a:t>
            </a:r>
            <a:r>
              <a:rPr lang="fr-FR" sz="1800" dirty="0" err="1" smtClean="0"/>
              <a:t>form</a:t>
            </a:r>
            <a:r>
              <a:rPr lang="fr-FR" sz="1800" dirty="0" smtClean="0"/>
              <a:t> / 1st pers </a:t>
            </a:r>
            <a:r>
              <a:rPr lang="fr-FR" sz="1800" dirty="0" err="1" smtClean="0"/>
              <a:t>sing</a:t>
            </a:r>
            <a:r>
              <a:rPr lang="fr-FR" sz="1800" dirty="0" smtClean="0"/>
              <a:t>.</a:t>
            </a:r>
            <a:br>
              <a:rPr lang="fr-FR" sz="1800" dirty="0" smtClean="0"/>
            </a:br>
            <a:r>
              <a:rPr lang="fr-FR" sz="1800" dirty="0" smtClean="0"/>
              <a:t>e. DO, </a:t>
            </a:r>
            <a:r>
              <a:rPr lang="fr-FR" sz="1800" dirty="0" err="1" smtClean="0"/>
              <a:t>interr</a:t>
            </a:r>
            <a:r>
              <a:rPr lang="fr-FR" sz="1800" dirty="0" smtClean="0"/>
              <a:t>. </a:t>
            </a:r>
            <a:r>
              <a:rPr lang="fr-FR" sz="1800" dirty="0" err="1" smtClean="0"/>
              <a:t>form</a:t>
            </a:r>
            <a:r>
              <a:rPr lang="fr-FR" sz="1800" dirty="0" smtClean="0"/>
              <a:t> / 2</a:t>
            </a:r>
            <a:r>
              <a:rPr lang="fr-FR" sz="1800" baseline="30000" dirty="0" smtClean="0"/>
              <a:t>nd</a:t>
            </a:r>
            <a:r>
              <a:rPr lang="fr-FR" sz="1800" dirty="0" smtClean="0"/>
              <a:t> pers. </a:t>
            </a:r>
            <a:r>
              <a:rPr lang="fr-FR" sz="1800" dirty="0" err="1" smtClean="0"/>
              <a:t>plur</a:t>
            </a:r>
            <a:r>
              <a:rPr lang="fr-FR" sz="1800" dirty="0" smtClean="0"/>
              <a:t>.</a:t>
            </a:r>
            <a:br>
              <a:rPr lang="fr-FR" sz="1800" dirty="0" smtClean="0"/>
            </a:br>
            <a:r>
              <a:rPr lang="fr-FR" sz="1800" dirty="0" smtClean="0"/>
              <a:t/>
            </a:r>
            <a:br>
              <a:rPr lang="fr-FR" sz="1800" dirty="0" smtClean="0"/>
            </a:br>
            <a:r>
              <a:rPr lang="fr-FR" sz="1800" dirty="0" smtClean="0"/>
              <a:t>II. </a:t>
            </a:r>
            <a:br>
              <a:rPr lang="fr-FR" sz="1800" dirty="0" smtClean="0"/>
            </a:br>
            <a:r>
              <a:rPr lang="fr-FR" sz="1800" dirty="0" smtClean="0"/>
              <a:t>a. Elle travaille chez airbus depuis que je l’ai rencontrée.</a:t>
            </a:r>
            <a:br>
              <a:rPr lang="fr-FR" sz="1800" dirty="0" smtClean="0"/>
            </a:br>
            <a:r>
              <a:rPr lang="fr-FR" sz="1800" dirty="0" smtClean="0"/>
              <a:t>b.  Qu’est ce que tu fais? On t’attend depuis une heure!</a:t>
            </a:r>
            <a:br>
              <a:rPr lang="fr-FR" sz="1800" dirty="0" smtClean="0"/>
            </a:br>
            <a:r>
              <a:rPr lang="fr-FR" sz="1800" dirty="0" smtClean="0"/>
              <a:t>d. Tu as fumé! Tu empestes la cigarette!</a:t>
            </a:r>
            <a:br>
              <a:rPr lang="fr-FR" sz="1800" dirty="0" smtClean="0"/>
            </a:br>
            <a:r>
              <a:rPr lang="fr-FR" sz="1800" dirty="0" smtClean="0"/>
              <a:t>d. J’ai fumé tout le paquet. Il faut que j’en achète un autre.</a:t>
            </a:r>
            <a:br>
              <a:rPr lang="fr-FR" sz="1800" dirty="0" smtClean="0"/>
            </a:br>
            <a:r>
              <a:rPr lang="fr-FR" sz="1800" dirty="0" smtClean="0"/>
              <a:t>e. Tu as fait de la </a:t>
            </a:r>
            <a:r>
              <a:rPr lang="fr-FR" sz="1800" dirty="0" err="1" smtClean="0"/>
              <a:t>muscu</a:t>
            </a:r>
            <a:r>
              <a:rPr lang="fr-FR" sz="1800" dirty="0" smtClean="0"/>
              <a:t> ou quoi? T’es en forme!</a:t>
            </a:r>
          </a:p>
          <a:p>
            <a:pPr>
              <a:buNone/>
            </a:pPr>
            <a:r>
              <a:rPr lang="fr-FR" sz="1800" dirty="0" smtClean="0"/>
              <a:t>        f. J’ai fait de la </a:t>
            </a:r>
            <a:r>
              <a:rPr lang="fr-FR" sz="1800" dirty="0" err="1" smtClean="0"/>
              <a:t>muscu</a:t>
            </a:r>
            <a:r>
              <a:rPr lang="fr-FR" sz="1800" dirty="0" smtClean="0"/>
              <a:t> pendant 10 ans, de 2001 à 2011.</a:t>
            </a:r>
            <a:endParaRPr lang="fr-FR"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fontScale="90000"/>
          </a:bodyPr>
          <a:lstStyle/>
          <a:p>
            <a:pPr algn="l"/>
            <a:r>
              <a:rPr lang="fr-FR" sz="2700" dirty="0" smtClean="0"/>
              <a:t>- </a:t>
            </a:r>
            <a:r>
              <a:rPr lang="fr-FR" sz="2700" u="sng" dirty="0" smtClean="0"/>
              <a:t>CARACTERISTIQUE GENERALE DU SUJET:</a:t>
            </a:r>
            <a:r>
              <a:rPr lang="fr-FR" sz="1600" u="sng" dirty="0" smtClean="0"/>
              <a:t/>
            </a:r>
            <a:br>
              <a:rPr lang="fr-FR" sz="1600" u="sng" dirty="0" smtClean="0"/>
            </a:br>
            <a:r>
              <a:rPr lang="fr-FR" sz="1600" u="sng" dirty="0" smtClean="0">
                <a:solidFill>
                  <a:schemeClr val="tx1"/>
                </a:solidFill>
              </a:rPr>
              <a:t>Ex: </a:t>
            </a:r>
            <a:r>
              <a:rPr lang="fr-FR" sz="1600" dirty="0" smtClean="0">
                <a:solidFill>
                  <a:schemeClr val="tx1"/>
                </a:solidFill>
                <a:effectLst/>
              </a:rPr>
              <a:t> </a:t>
            </a:r>
            <a:r>
              <a:rPr lang="fr-FR" sz="2000" dirty="0" smtClean="0">
                <a:solidFill>
                  <a:schemeClr val="tx1"/>
                </a:solidFill>
                <a:effectLst/>
              </a:rPr>
              <a:t>He </a:t>
            </a:r>
            <a:r>
              <a:rPr lang="fr-FR" sz="2000" dirty="0" err="1" smtClean="0">
                <a:solidFill>
                  <a:schemeClr val="tx1"/>
                </a:solidFill>
                <a:effectLst/>
              </a:rPr>
              <a:t>is</a:t>
            </a:r>
            <a:r>
              <a:rPr lang="fr-FR" sz="2000" dirty="0" smtClean="0">
                <a:solidFill>
                  <a:schemeClr val="tx1"/>
                </a:solidFill>
                <a:effectLst/>
              </a:rPr>
              <a:t> a </a:t>
            </a:r>
            <a:r>
              <a:rPr lang="fr-FR" sz="2000" dirty="0" err="1" smtClean="0">
                <a:solidFill>
                  <a:schemeClr val="tx1"/>
                </a:solidFill>
                <a:effectLst/>
              </a:rPr>
              <a:t>teacher</a:t>
            </a:r>
            <a:r>
              <a:rPr lang="fr-FR" sz="2000" dirty="0" smtClean="0">
                <a:solidFill>
                  <a:schemeClr val="tx1"/>
                </a:solidFill>
                <a:effectLst/>
              </a:rPr>
              <a:t> in </a:t>
            </a:r>
            <a:r>
              <a:rPr lang="fr-FR" sz="2000" dirty="0" err="1" smtClean="0">
                <a:solidFill>
                  <a:schemeClr val="tx1"/>
                </a:solidFill>
                <a:effectLst/>
              </a:rPr>
              <a:t>my</a:t>
            </a:r>
            <a:r>
              <a:rPr lang="fr-FR" sz="2000" dirty="0" smtClean="0">
                <a:solidFill>
                  <a:schemeClr val="tx1"/>
                </a:solidFill>
                <a:effectLst/>
              </a:rPr>
              <a:t> </a:t>
            </a:r>
            <a:r>
              <a:rPr lang="fr-FR" sz="2000" dirty="0" err="1" smtClean="0">
                <a:solidFill>
                  <a:schemeClr val="tx1"/>
                </a:solidFill>
                <a:effectLst/>
              </a:rPr>
              <a:t>school</a:t>
            </a:r>
            <a:r>
              <a:rPr lang="fr-FR" sz="2000" dirty="0" smtClean="0">
                <a:solidFill>
                  <a:schemeClr val="tx1"/>
                </a:solidFill>
                <a:effectLst/>
              </a:rPr>
              <a:t>. He </a:t>
            </a:r>
            <a:r>
              <a:rPr lang="fr-FR" sz="2000" u="sng" dirty="0" err="1" smtClean="0">
                <a:solidFill>
                  <a:schemeClr val="tx1"/>
                </a:solidFill>
                <a:effectLst/>
              </a:rPr>
              <a:t>teaches</a:t>
            </a:r>
            <a:r>
              <a:rPr lang="fr-FR" sz="2000" dirty="0" smtClean="0">
                <a:solidFill>
                  <a:schemeClr val="tx1"/>
                </a:solidFill>
                <a:effectLst/>
              </a:rPr>
              <a:t> maths.</a:t>
            </a:r>
            <a:br>
              <a:rPr lang="fr-FR" sz="2000" dirty="0" smtClean="0">
                <a:solidFill>
                  <a:schemeClr val="tx1"/>
                </a:solidFill>
                <a:effectLst/>
              </a:rPr>
            </a:br>
            <a:r>
              <a:rPr lang="fr-FR" sz="2000" dirty="0" smtClean="0">
                <a:solidFill>
                  <a:schemeClr val="tx1"/>
                </a:solidFill>
                <a:effectLst/>
              </a:rPr>
              <a:t>       </a:t>
            </a:r>
            <a:r>
              <a:rPr lang="fr-FR" sz="2000" dirty="0" err="1" smtClean="0">
                <a:solidFill>
                  <a:schemeClr val="tx1"/>
                </a:solidFill>
                <a:effectLst/>
              </a:rPr>
              <a:t>She</a:t>
            </a:r>
            <a:r>
              <a:rPr lang="fr-FR" sz="2000" dirty="0" smtClean="0">
                <a:solidFill>
                  <a:schemeClr val="tx1"/>
                </a:solidFill>
                <a:effectLst/>
              </a:rPr>
              <a:t> </a:t>
            </a:r>
            <a:r>
              <a:rPr lang="fr-FR" sz="2000" dirty="0" err="1" smtClean="0">
                <a:solidFill>
                  <a:schemeClr val="tx1"/>
                </a:solidFill>
                <a:effectLst/>
              </a:rPr>
              <a:t>is</a:t>
            </a:r>
            <a:r>
              <a:rPr lang="fr-FR" sz="2000" dirty="0" smtClean="0">
                <a:solidFill>
                  <a:schemeClr val="tx1"/>
                </a:solidFill>
                <a:effectLst/>
              </a:rPr>
              <a:t> a </a:t>
            </a:r>
            <a:r>
              <a:rPr lang="fr-FR" sz="2000" dirty="0" err="1" smtClean="0">
                <a:solidFill>
                  <a:schemeClr val="tx1"/>
                </a:solidFill>
                <a:effectLst/>
              </a:rPr>
              <a:t>writer</a:t>
            </a:r>
            <a:r>
              <a:rPr lang="fr-FR" sz="2000" dirty="0" smtClean="0">
                <a:solidFill>
                  <a:schemeClr val="tx1"/>
                </a:solidFill>
                <a:effectLst/>
              </a:rPr>
              <a:t>. </a:t>
            </a:r>
            <a:r>
              <a:rPr lang="fr-FR" sz="2000" dirty="0" err="1" smtClean="0">
                <a:solidFill>
                  <a:schemeClr val="tx1"/>
                </a:solidFill>
                <a:effectLst/>
              </a:rPr>
              <a:t>She</a:t>
            </a:r>
            <a:r>
              <a:rPr lang="fr-FR" sz="2000" dirty="0" smtClean="0">
                <a:solidFill>
                  <a:schemeClr val="tx1"/>
                </a:solidFill>
                <a:effectLst/>
              </a:rPr>
              <a:t> </a:t>
            </a:r>
            <a:r>
              <a:rPr lang="fr-FR" sz="2000" u="sng" dirty="0" err="1" smtClean="0">
                <a:solidFill>
                  <a:schemeClr val="tx1"/>
                </a:solidFill>
                <a:effectLst/>
              </a:rPr>
              <a:t>writes</a:t>
            </a:r>
            <a:r>
              <a:rPr lang="fr-FR" sz="2000" dirty="0" smtClean="0">
                <a:solidFill>
                  <a:schemeClr val="tx1"/>
                </a:solidFill>
                <a:effectLst/>
              </a:rPr>
              <a:t> books for </a:t>
            </a:r>
            <a:r>
              <a:rPr lang="fr-FR" sz="2000" dirty="0" err="1" smtClean="0">
                <a:solidFill>
                  <a:schemeClr val="tx1"/>
                </a:solidFill>
                <a:effectLst/>
              </a:rPr>
              <a:t>children</a:t>
            </a:r>
            <a:r>
              <a:rPr lang="fr-FR" sz="2000" dirty="0" smtClean="0">
                <a:solidFill>
                  <a:schemeClr val="tx1"/>
                </a:solidFill>
                <a:effectLst/>
              </a:rPr>
              <a:t>.</a:t>
            </a:r>
            <a:r>
              <a:rPr lang="fr-FR" sz="1600" u="sng" dirty="0" smtClean="0"/>
              <a:t/>
            </a:r>
            <a:br>
              <a:rPr lang="fr-FR" sz="1600" u="sng" dirty="0" smtClean="0"/>
            </a:br>
            <a:r>
              <a:rPr lang="fr-FR" sz="1600" u="sng" dirty="0" smtClean="0"/>
              <a:t> </a:t>
            </a:r>
            <a:endParaRPr lang="fr-FR" sz="1600" u="sng"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962674"/>
          </a:xfrm>
        </p:spPr>
        <p:txBody>
          <a:bodyPr>
            <a:normAutofit fontScale="90000"/>
          </a:bodyPr>
          <a:lstStyle/>
          <a:p>
            <a:pPr algn="l"/>
            <a:r>
              <a:rPr lang="fr-FR" sz="1300" dirty="0" smtClean="0"/>
              <a:t>- </a:t>
            </a:r>
            <a:r>
              <a:rPr lang="fr-FR" sz="1300" u="sng" dirty="0" smtClean="0"/>
              <a:t>CARACTERISTIQUE GENERALE DU SUJET:</a:t>
            </a:r>
            <a:br>
              <a:rPr lang="fr-FR" sz="1300" u="sng" dirty="0" smtClean="0"/>
            </a:br>
            <a:r>
              <a:rPr lang="fr-FR" sz="1300" u="sng" dirty="0" smtClean="0">
                <a:solidFill>
                  <a:schemeClr val="tx1"/>
                </a:solidFill>
              </a:rPr>
              <a:t>Ex: </a:t>
            </a:r>
            <a:r>
              <a:rPr lang="fr-FR" sz="1300" dirty="0" smtClean="0">
                <a:solidFill>
                  <a:schemeClr val="tx1"/>
                </a:solidFill>
                <a:effectLst/>
              </a:rPr>
              <a:t> He </a:t>
            </a:r>
            <a:r>
              <a:rPr lang="fr-FR" sz="1300" dirty="0" err="1" smtClean="0">
                <a:solidFill>
                  <a:schemeClr val="tx1"/>
                </a:solidFill>
                <a:effectLst/>
              </a:rPr>
              <a:t>is</a:t>
            </a:r>
            <a:r>
              <a:rPr lang="fr-FR" sz="1300" dirty="0" smtClean="0">
                <a:solidFill>
                  <a:schemeClr val="tx1"/>
                </a:solidFill>
                <a:effectLst/>
              </a:rPr>
              <a:t> a </a:t>
            </a:r>
            <a:r>
              <a:rPr lang="fr-FR" sz="1300" dirty="0" err="1" smtClean="0">
                <a:solidFill>
                  <a:schemeClr val="tx1"/>
                </a:solidFill>
                <a:effectLst/>
              </a:rPr>
              <a:t>teacher</a:t>
            </a:r>
            <a:r>
              <a:rPr lang="fr-FR" sz="1300" dirty="0" smtClean="0">
                <a:solidFill>
                  <a:schemeClr val="tx1"/>
                </a:solidFill>
                <a:effectLst/>
              </a:rPr>
              <a:t> in </a:t>
            </a:r>
            <a:r>
              <a:rPr lang="fr-FR" sz="1300" dirty="0" err="1" smtClean="0">
                <a:solidFill>
                  <a:schemeClr val="tx1"/>
                </a:solidFill>
                <a:effectLst/>
              </a:rPr>
              <a:t>my</a:t>
            </a:r>
            <a:r>
              <a:rPr lang="fr-FR" sz="1300" dirty="0" smtClean="0">
                <a:solidFill>
                  <a:schemeClr val="tx1"/>
                </a:solidFill>
                <a:effectLst/>
              </a:rPr>
              <a:t> </a:t>
            </a:r>
            <a:r>
              <a:rPr lang="fr-FR" sz="1300" dirty="0" err="1" smtClean="0">
                <a:solidFill>
                  <a:schemeClr val="tx1"/>
                </a:solidFill>
                <a:effectLst/>
              </a:rPr>
              <a:t>school</a:t>
            </a:r>
            <a:r>
              <a:rPr lang="fr-FR" sz="1300" dirty="0" smtClean="0">
                <a:solidFill>
                  <a:schemeClr val="tx1"/>
                </a:solidFill>
                <a:effectLst/>
              </a:rPr>
              <a:t>. He </a:t>
            </a:r>
            <a:r>
              <a:rPr lang="fr-FR" sz="1300" u="sng" dirty="0" err="1" smtClean="0">
                <a:solidFill>
                  <a:schemeClr val="tx1"/>
                </a:solidFill>
                <a:effectLst/>
              </a:rPr>
              <a:t>teaches</a:t>
            </a:r>
            <a:r>
              <a:rPr lang="fr-FR" sz="1300" dirty="0" smtClean="0">
                <a:solidFill>
                  <a:schemeClr val="tx1"/>
                </a:solidFill>
                <a:effectLst/>
              </a:rPr>
              <a:t> maths.</a:t>
            </a:r>
            <a:br>
              <a:rPr lang="fr-FR" sz="1300" dirty="0" smtClean="0">
                <a:solidFill>
                  <a:schemeClr val="tx1"/>
                </a:solidFill>
                <a:effectLst/>
              </a:rPr>
            </a:br>
            <a:r>
              <a:rPr lang="fr-FR" sz="1300" dirty="0" smtClean="0">
                <a:solidFill>
                  <a:schemeClr val="tx1"/>
                </a:solidFill>
                <a:effectLst/>
              </a:rPr>
              <a:t>       </a:t>
            </a:r>
            <a:r>
              <a:rPr lang="fr-FR" sz="1300" dirty="0" err="1" smtClean="0">
                <a:solidFill>
                  <a:schemeClr val="tx1"/>
                </a:solidFill>
                <a:effectLst/>
              </a:rPr>
              <a:t>She</a:t>
            </a:r>
            <a:r>
              <a:rPr lang="fr-FR" sz="1300" dirty="0" smtClean="0">
                <a:solidFill>
                  <a:schemeClr val="tx1"/>
                </a:solidFill>
                <a:effectLst/>
              </a:rPr>
              <a:t> </a:t>
            </a:r>
            <a:r>
              <a:rPr lang="fr-FR" sz="1300" dirty="0" err="1" smtClean="0">
                <a:solidFill>
                  <a:schemeClr val="tx1"/>
                </a:solidFill>
                <a:effectLst/>
              </a:rPr>
              <a:t>is</a:t>
            </a:r>
            <a:r>
              <a:rPr lang="fr-FR" sz="1300" dirty="0" smtClean="0">
                <a:solidFill>
                  <a:schemeClr val="tx1"/>
                </a:solidFill>
                <a:effectLst/>
              </a:rPr>
              <a:t> a </a:t>
            </a:r>
            <a:r>
              <a:rPr lang="fr-FR" sz="1300" dirty="0" err="1" smtClean="0">
                <a:solidFill>
                  <a:schemeClr val="tx1"/>
                </a:solidFill>
                <a:effectLst/>
              </a:rPr>
              <a:t>writer</a:t>
            </a:r>
            <a:r>
              <a:rPr lang="fr-FR" sz="1300" dirty="0" smtClean="0">
                <a:solidFill>
                  <a:schemeClr val="tx1"/>
                </a:solidFill>
                <a:effectLst/>
              </a:rPr>
              <a:t>. </a:t>
            </a:r>
            <a:r>
              <a:rPr lang="fr-FR" sz="1300" dirty="0" err="1" smtClean="0">
                <a:solidFill>
                  <a:schemeClr val="tx1"/>
                </a:solidFill>
                <a:effectLst/>
              </a:rPr>
              <a:t>She</a:t>
            </a:r>
            <a:r>
              <a:rPr lang="fr-FR" sz="1300" dirty="0" smtClean="0">
                <a:solidFill>
                  <a:schemeClr val="tx1"/>
                </a:solidFill>
                <a:effectLst/>
              </a:rPr>
              <a:t> </a:t>
            </a:r>
            <a:r>
              <a:rPr lang="fr-FR" sz="1300" u="sng" dirty="0" err="1" smtClean="0">
                <a:solidFill>
                  <a:schemeClr val="tx1"/>
                </a:solidFill>
                <a:effectLst/>
              </a:rPr>
              <a:t>writes</a:t>
            </a:r>
            <a:r>
              <a:rPr lang="fr-FR" sz="1300" dirty="0" smtClean="0">
                <a:solidFill>
                  <a:schemeClr val="tx1"/>
                </a:solidFill>
                <a:effectLst/>
              </a:rPr>
              <a:t> books for </a:t>
            </a:r>
            <a:r>
              <a:rPr lang="fr-FR" sz="1300" dirty="0" err="1" smtClean="0">
                <a:solidFill>
                  <a:schemeClr val="tx1"/>
                </a:solidFill>
                <a:effectLst/>
              </a:rPr>
              <a:t>children</a:t>
            </a:r>
            <a:r>
              <a:rPr lang="fr-FR" sz="1300" dirty="0" smtClean="0">
                <a:solidFill>
                  <a:schemeClr val="tx1"/>
                </a:solidFill>
                <a:effectLst/>
              </a:rPr>
              <a:t>.</a:t>
            </a:r>
            <a:r>
              <a:rPr lang="fr-FR" sz="1800" dirty="0" smtClean="0">
                <a:solidFill>
                  <a:schemeClr val="tx1"/>
                </a:solidFill>
                <a:effectLst/>
              </a:rPr>
              <a:t/>
            </a:r>
            <a:br>
              <a:rPr lang="fr-FR" sz="1800" dirty="0" smtClean="0">
                <a:solidFill>
                  <a:schemeClr val="tx1"/>
                </a:solidFill>
                <a:effectLst/>
              </a:rPr>
            </a:br>
            <a:r>
              <a:rPr lang="fr-FR" sz="1800" dirty="0" smtClean="0">
                <a:solidFill>
                  <a:schemeClr val="tx1"/>
                </a:solidFill>
                <a:effectLst/>
              </a:rPr>
              <a:t/>
            </a:r>
            <a:br>
              <a:rPr lang="fr-FR" sz="1800" dirty="0" smtClean="0">
                <a:solidFill>
                  <a:schemeClr val="tx1"/>
                </a:solidFill>
                <a:effectLst/>
              </a:rPr>
            </a:br>
            <a:r>
              <a:rPr lang="fr-FR" sz="1800" dirty="0" smtClean="0">
                <a:solidFill>
                  <a:schemeClr val="tx1"/>
                </a:solidFill>
                <a:effectLst/>
              </a:rPr>
              <a:t/>
            </a:r>
            <a:br>
              <a:rPr lang="fr-FR" sz="1800" dirty="0" smtClean="0">
                <a:solidFill>
                  <a:schemeClr val="tx1"/>
                </a:solidFill>
                <a:effectLst/>
              </a:rPr>
            </a:br>
            <a:r>
              <a:rPr lang="fr-FR" sz="2200" dirty="0" smtClean="0"/>
              <a:t> - </a:t>
            </a:r>
            <a:r>
              <a:rPr lang="fr-FR" sz="2200" u="sng" dirty="0" smtClean="0"/>
              <a:t>VERITES PERMANENTES, PROVERBES:</a:t>
            </a:r>
            <a:br>
              <a:rPr lang="fr-FR" sz="2200" u="sng" dirty="0" smtClean="0"/>
            </a:br>
            <a:r>
              <a:rPr lang="fr-FR" sz="2200" dirty="0" smtClean="0">
                <a:solidFill>
                  <a:schemeClr val="tx1"/>
                </a:solidFill>
                <a:effectLst/>
              </a:rPr>
              <a:t> </a:t>
            </a:r>
            <a:r>
              <a:rPr lang="fr-FR" sz="2200" u="sng" dirty="0" smtClean="0">
                <a:solidFill>
                  <a:schemeClr val="tx1"/>
                </a:solidFill>
              </a:rPr>
              <a:t>Ex: </a:t>
            </a:r>
            <a:r>
              <a:rPr lang="fr-FR" sz="2200" dirty="0" smtClean="0">
                <a:solidFill>
                  <a:schemeClr val="tx1"/>
                </a:solidFill>
                <a:effectLst/>
              </a:rPr>
              <a:t> </a:t>
            </a:r>
            <a:r>
              <a:rPr lang="fr-FR" sz="2200" dirty="0" err="1" smtClean="0">
                <a:solidFill>
                  <a:schemeClr val="tx1"/>
                </a:solidFill>
                <a:effectLst/>
              </a:rPr>
              <a:t>Birds</a:t>
            </a:r>
            <a:r>
              <a:rPr lang="fr-FR" sz="2200" dirty="0" smtClean="0">
                <a:solidFill>
                  <a:schemeClr val="tx1"/>
                </a:solidFill>
                <a:effectLst/>
              </a:rPr>
              <a:t> </a:t>
            </a:r>
            <a:r>
              <a:rPr lang="fr-FR" sz="2200" u="sng" dirty="0" err="1" smtClean="0">
                <a:solidFill>
                  <a:schemeClr val="tx1"/>
                </a:solidFill>
                <a:effectLst/>
              </a:rPr>
              <a:t>fly</a:t>
            </a:r>
            <a:r>
              <a:rPr lang="fr-FR" sz="2200" dirty="0" smtClean="0">
                <a:solidFill>
                  <a:schemeClr val="tx1"/>
                </a:solidFill>
                <a:effectLst/>
              </a:rPr>
              <a:t>. Fish </a:t>
            </a:r>
            <a:r>
              <a:rPr lang="fr-FR" sz="2200" u="sng" dirty="0" err="1" smtClean="0">
                <a:solidFill>
                  <a:schemeClr val="tx1"/>
                </a:solidFill>
                <a:effectLst/>
              </a:rPr>
              <a:t>swim</a:t>
            </a:r>
            <a:r>
              <a:rPr lang="fr-FR" sz="2200" dirty="0" smtClean="0">
                <a:solidFill>
                  <a:schemeClr val="tx1"/>
                </a:solidFill>
                <a:effectLst/>
              </a:rPr>
              <a:t>. </a:t>
            </a:r>
            <a:br>
              <a:rPr lang="fr-FR" sz="2200" dirty="0" smtClean="0">
                <a:solidFill>
                  <a:schemeClr val="tx1"/>
                </a:solidFill>
                <a:effectLst/>
              </a:rPr>
            </a:br>
            <a:r>
              <a:rPr lang="fr-FR" sz="2200" dirty="0" smtClean="0">
                <a:solidFill>
                  <a:schemeClr val="tx1"/>
                </a:solidFill>
                <a:effectLst/>
              </a:rPr>
              <a:t>       </a:t>
            </a:r>
            <a:r>
              <a:rPr lang="fr-FR" sz="2200" dirty="0" err="1" smtClean="0">
                <a:solidFill>
                  <a:schemeClr val="tx1"/>
                </a:solidFill>
                <a:effectLst/>
              </a:rPr>
              <a:t>Charity</a:t>
            </a:r>
            <a:r>
              <a:rPr lang="fr-FR" sz="2200" dirty="0" smtClean="0">
                <a:solidFill>
                  <a:schemeClr val="tx1"/>
                </a:solidFill>
                <a:effectLst/>
              </a:rPr>
              <a:t> </a:t>
            </a:r>
            <a:r>
              <a:rPr lang="fr-FR" sz="2200" u="sng" dirty="0" err="1" smtClean="0">
                <a:solidFill>
                  <a:schemeClr val="tx1"/>
                </a:solidFill>
                <a:effectLst/>
              </a:rPr>
              <a:t>begins</a:t>
            </a:r>
            <a:r>
              <a:rPr lang="fr-FR" sz="2200" dirty="0" smtClean="0">
                <a:solidFill>
                  <a:schemeClr val="tx1"/>
                </a:solidFill>
                <a:effectLst/>
              </a:rPr>
              <a:t> </a:t>
            </a:r>
            <a:r>
              <a:rPr lang="fr-FR" sz="2200" dirty="0" err="1" smtClean="0">
                <a:solidFill>
                  <a:schemeClr val="tx1"/>
                </a:solidFill>
                <a:effectLst/>
              </a:rPr>
              <a:t>at</a:t>
            </a:r>
            <a:r>
              <a:rPr lang="fr-FR" sz="2200" dirty="0" smtClean="0">
                <a:solidFill>
                  <a:schemeClr val="tx1"/>
                </a:solidFill>
                <a:effectLst/>
              </a:rPr>
              <a:t> home.</a:t>
            </a:r>
            <a:r>
              <a:rPr lang="fr-FR" sz="1800" dirty="0" smtClean="0">
                <a:solidFill>
                  <a:schemeClr val="tx1"/>
                </a:solidFill>
                <a:effectLst/>
              </a:rPr>
              <a:t/>
            </a:r>
            <a:br>
              <a:rPr lang="fr-FR" sz="1800" dirty="0" smtClean="0">
                <a:solidFill>
                  <a:schemeClr val="tx1"/>
                </a:solidFill>
                <a:effectLst/>
              </a:rPr>
            </a:br>
            <a:r>
              <a:rPr lang="fr-FR" sz="2200" dirty="0" smtClean="0">
                <a:solidFill>
                  <a:schemeClr val="tx1"/>
                </a:solidFill>
                <a:effectLst/>
              </a:rPr>
              <a:t/>
            </a:r>
            <a:br>
              <a:rPr lang="fr-FR" sz="2200" dirty="0" smtClean="0">
                <a:solidFill>
                  <a:schemeClr val="tx1"/>
                </a:solidFill>
                <a:effectLst/>
              </a:rPr>
            </a:br>
            <a:r>
              <a:rPr lang="fr-FR" sz="1800" dirty="0" smtClean="0">
                <a:solidFill>
                  <a:schemeClr val="tx1"/>
                </a:solidFill>
                <a:effectLst/>
              </a:rPr>
              <a:t/>
            </a:r>
            <a:br>
              <a:rPr lang="fr-FR" sz="1800" dirty="0" smtClean="0">
                <a:solidFill>
                  <a:schemeClr val="tx1"/>
                </a:solidFill>
                <a:effectLst/>
              </a:rPr>
            </a:br>
            <a:r>
              <a:rPr lang="fr-FR" sz="1800" dirty="0" smtClean="0">
                <a:solidFill>
                  <a:schemeClr val="tx1"/>
                </a:solidFill>
                <a:effectLst/>
              </a:rPr>
              <a:t>       </a:t>
            </a:r>
            <a:br>
              <a:rPr lang="fr-FR" sz="1800" dirty="0" smtClean="0">
                <a:solidFill>
                  <a:schemeClr val="tx1"/>
                </a:solidFill>
                <a:effectLst/>
              </a:rPr>
            </a:br>
            <a:r>
              <a:rPr lang="fr-FR" sz="1800" dirty="0" smtClean="0">
                <a:solidFill>
                  <a:schemeClr val="tx1"/>
                </a:solidFill>
                <a:effectLst/>
              </a:rPr>
              <a:t/>
            </a:r>
            <a:br>
              <a:rPr lang="fr-FR" sz="1800" dirty="0" smtClean="0">
                <a:solidFill>
                  <a:schemeClr val="tx1"/>
                </a:solidFill>
                <a:effectLst/>
              </a:rPr>
            </a:br>
            <a:r>
              <a:rPr lang="fr-FR" sz="1800" dirty="0" smtClean="0">
                <a:solidFill>
                  <a:schemeClr val="tx1"/>
                </a:solidFill>
                <a:effectLst/>
              </a:rPr>
              <a:t/>
            </a:r>
            <a:br>
              <a:rPr lang="fr-FR" sz="1800" dirty="0" smtClean="0">
                <a:solidFill>
                  <a:schemeClr val="tx1"/>
                </a:solidFill>
                <a:effectLst/>
              </a:rPr>
            </a:br>
            <a:r>
              <a:rPr lang="fr-FR" sz="1800" dirty="0" smtClean="0">
                <a:solidFill>
                  <a:schemeClr val="tx1"/>
                </a:solidFill>
                <a:effectLst/>
              </a:rPr>
              <a:t/>
            </a:r>
            <a:br>
              <a:rPr lang="fr-FR" sz="1800" dirty="0" smtClean="0">
                <a:solidFill>
                  <a:schemeClr val="tx1"/>
                </a:solidFill>
                <a:effectLst/>
              </a:rPr>
            </a:br>
            <a:r>
              <a:rPr lang="fr-FR" sz="1800" dirty="0" smtClean="0">
                <a:solidFill>
                  <a:schemeClr val="tx1"/>
                </a:solidFill>
                <a:effectLst/>
              </a:rPr>
              <a:t/>
            </a:r>
            <a:br>
              <a:rPr lang="fr-FR" sz="1800" dirty="0" smtClean="0">
                <a:solidFill>
                  <a:schemeClr val="tx1"/>
                </a:solidFill>
                <a:effectLst/>
              </a:rPr>
            </a:br>
            <a:r>
              <a:rPr lang="fr-FR" sz="1800" dirty="0" smtClean="0">
                <a:solidFill>
                  <a:schemeClr val="tx1"/>
                </a:solidFill>
                <a:effectLst/>
              </a:rPr>
              <a:t/>
            </a:r>
            <a:br>
              <a:rPr lang="fr-FR" sz="1800" dirty="0" smtClean="0">
                <a:solidFill>
                  <a:schemeClr val="tx1"/>
                </a:solidFill>
                <a:effectLst/>
              </a:rPr>
            </a:br>
            <a:r>
              <a:rPr lang="fr-FR" sz="1800" dirty="0" smtClean="0">
                <a:solidFill>
                  <a:schemeClr val="tx1"/>
                </a:solidFill>
                <a:effectLst/>
              </a:rPr>
              <a:t/>
            </a:r>
            <a:br>
              <a:rPr lang="fr-FR" sz="1800" dirty="0" smtClean="0">
                <a:solidFill>
                  <a:schemeClr val="tx1"/>
                </a:solidFill>
                <a:effectLst/>
              </a:rPr>
            </a:br>
            <a:r>
              <a:rPr lang="fr-FR" sz="1800" dirty="0" smtClean="0">
                <a:solidFill>
                  <a:schemeClr val="tx1"/>
                </a:solidFill>
                <a:effectLst/>
              </a:rPr>
              <a:t/>
            </a:r>
            <a:br>
              <a:rPr lang="fr-FR" sz="1800" dirty="0" smtClean="0">
                <a:solidFill>
                  <a:schemeClr val="tx1"/>
                </a:solidFill>
                <a:effectLst/>
              </a:rPr>
            </a:br>
            <a:r>
              <a:rPr lang="fr-FR" sz="1800" dirty="0" smtClean="0">
                <a:solidFill>
                  <a:schemeClr val="tx1"/>
                </a:solidFill>
                <a:effectLst/>
              </a:rPr>
              <a:t/>
            </a:r>
            <a:br>
              <a:rPr lang="fr-FR" sz="1800" dirty="0" smtClean="0">
                <a:solidFill>
                  <a:schemeClr val="tx1"/>
                </a:solidFill>
                <a:effectLst/>
              </a:rPr>
            </a:br>
            <a:r>
              <a:rPr lang="fr-FR" sz="1800" dirty="0" smtClean="0">
                <a:solidFill>
                  <a:schemeClr val="tx1"/>
                </a:solidFill>
                <a:effectLst/>
              </a:rPr>
              <a:t/>
            </a:r>
            <a:br>
              <a:rPr lang="fr-FR" sz="1800" dirty="0" smtClean="0">
                <a:solidFill>
                  <a:schemeClr val="tx1"/>
                </a:solidFill>
                <a:effectLst/>
              </a:rPr>
            </a:br>
            <a:r>
              <a:rPr lang="fr-FR" sz="1800" dirty="0" smtClean="0">
                <a:solidFill>
                  <a:schemeClr val="tx1"/>
                </a:solidFill>
                <a:effectLst/>
              </a:rPr>
              <a:t/>
            </a:r>
            <a:br>
              <a:rPr lang="fr-FR" sz="1800" dirty="0" smtClean="0">
                <a:solidFill>
                  <a:schemeClr val="tx1"/>
                </a:solidFill>
                <a:effectLst/>
              </a:rPr>
            </a:br>
            <a:r>
              <a:rPr lang="fr-FR" sz="1800" dirty="0" smtClean="0">
                <a:solidFill>
                  <a:schemeClr val="tx1"/>
                </a:solidFill>
                <a:effectLst/>
              </a:rPr>
              <a:t/>
            </a:r>
            <a:br>
              <a:rPr lang="fr-FR" sz="1800" dirty="0" smtClean="0">
                <a:solidFill>
                  <a:schemeClr val="tx1"/>
                </a:solidFill>
                <a:effectLst/>
              </a:rPr>
            </a:br>
            <a:r>
              <a:rPr lang="fr-FR" sz="1800" dirty="0" smtClean="0">
                <a:solidFill>
                  <a:schemeClr val="tx1"/>
                </a:solidFill>
                <a:effectLst/>
              </a:rPr>
              <a:t/>
            </a:r>
            <a:br>
              <a:rPr lang="fr-FR" sz="1800" dirty="0" smtClean="0">
                <a:solidFill>
                  <a:schemeClr val="tx1"/>
                </a:solidFill>
                <a:effectLst/>
              </a:rPr>
            </a:br>
            <a:endParaRPr lang="fr-FR" sz="1800"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71400"/>
            <a:ext cx="9505056" cy="6048672"/>
          </a:xfrm>
        </p:spPr>
        <p:txBody>
          <a:bodyPr>
            <a:noAutofit/>
          </a:bodyPr>
          <a:lstStyle/>
          <a:p>
            <a:pPr algn="l"/>
            <a:r>
              <a:rPr lang="fr-FR" sz="1200" dirty="0" smtClean="0"/>
              <a:t>- </a:t>
            </a:r>
            <a:r>
              <a:rPr lang="fr-FR" sz="1200" u="sng" dirty="0" smtClean="0"/>
              <a:t>CARACTERISTIQUE GENERALE DU SUJET:</a:t>
            </a:r>
            <a:br>
              <a:rPr lang="fr-FR" sz="1200" u="sng" dirty="0" smtClean="0"/>
            </a:br>
            <a:r>
              <a:rPr lang="fr-FR" sz="1200" u="sng" dirty="0" smtClean="0">
                <a:solidFill>
                  <a:schemeClr val="tx1"/>
                </a:solidFill>
              </a:rPr>
              <a:t>Ex: </a:t>
            </a:r>
            <a:r>
              <a:rPr lang="fr-FR" sz="1200" dirty="0" smtClean="0">
                <a:solidFill>
                  <a:schemeClr val="tx1"/>
                </a:solidFill>
                <a:effectLst/>
              </a:rPr>
              <a:t> He </a:t>
            </a:r>
            <a:r>
              <a:rPr lang="fr-FR" sz="1200" dirty="0" err="1" smtClean="0">
                <a:solidFill>
                  <a:schemeClr val="tx1"/>
                </a:solidFill>
                <a:effectLst/>
              </a:rPr>
              <a:t>is</a:t>
            </a:r>
            <a:r>
              <a:rPr lang="fr-FR" sz="1200" dirty="0" smtClean="0">
                <a:solidFill>
                  <a:schemeClr val="tx1"/>
                </a:solidFill>
                <a:effectLst/>
              </a:rPr>
              <a:t> a </a:t>
            </a:r>
            <a:r>
              <a:rPr lang="fr-FR" sz="1200" dirty="0" err="1" smtClean="0">
                <a:solidFill>
                  <a:schemeClr val="tx1"/>
                </a:solidFill>
                <a:effectLst/>
              </a:rPr>
              <a:t>teacher</a:t>
            </a:r>
            <a:r>
              <a:rPr lang="fr-FR" sz="1200" dirty="0" smtClean="0">
                <a:solidFill>
                  <a:schemeClr val="tx1"/>
                </a:solidFill>
                <a:effectLst/>
              </a:rPr>
              <a:t> in </a:t>
            </a:r>
            <a:r>
              <a:rPr lang="fr-FR" sz="1200" dirty="0" err="1" smtClean="0">
                <a:solidFill>
                  <a:schemeClr val="tx1"/>
                </a:solidFill>
                <a:effectLst/>
              </a:rPr>
              <a:t>my</a:t>
            </a:r>
            <a:r>
              <a:rPr lang="fr-FR" sz="1200" dirty="0" smtClean="0">
                <a:solidFill>
                  <a:schemeClr val="tx1"/>
                </a:solidFill>
                <a:effectLst/>
              </a:rPr>
              <a:t> </a:t>
            </a:r>
            <a:r>
              <a:rPr lang="fr-FR" sz="1200" dirty="0" err="1" smtClean="0">
                <a:solidFill>
                  <a:schemeClr val="tx1"/>
                </a:solidFill>
                <a:effectLst/>
              </a:rPr>
              <a:t>school</a:t>
            </a:r>
            <a:r>
              <a:rPr lang="fr-FR" sz="1200" dirty="0" smtClean="0">
                <a:solidFill>
                  <a:schemeClr val="tx1"/>
                </a:solidFill>
                <a:effectLst/>
              </a:rPr>
              <a:t>. He </a:t>
            </a:r>
            <a:r>
              <a:rPr lang="fr-FR" sz="1200" u="sng" dirty="0" err="1" smtClean="0">
                <a:solidFill>
                  <a:schemeClr val="tx1"/>
                </a:solidFill>
                <a:effectLst/>
              </a:rPr>
              <a:t>teaches</a:t>
            </a:r>
            <a:r>
              <a:rPr lang="fr-FR" sz="1200" dirty="0" smtClean="0">
                <a:solidFill>
                  <a:schemeClr val="tx1"/>
                </a:solidFill>
                <a:effectLst/>
              </a:rPr>
              <a:t> maths.</a:t>
            </a:r>
            <a:br>
              <a:rPr lang="fr-FR" sz="1200" dirty="0" smtClean="0">
                <a:solidFill>
                  <a:schemeClr val="tx1"/>
                </a:solidFill>
                <a:effectLst/>
              </a:rPr>
            </a:br>
            <a:r>
              <a:rPr lang="fr-FR" sz="1200" dirty="0" smtClean="0">
                <a:solidFill>
                  <a:schemeClr val="tx1"/>
                </a:solidFill>
                <a:effectLst/>
              </a:rPr>
              <a:t>       </a:t>
            </a:r>
            <a:r>
              <a:rPr lang="fr-FR" sz="1200" dirty="0" err="1" smtClean="0">
                <a:solidFill>
                  <a:schemeClr val="tx1"/>
                </a:solidFill>
                <a:effectLst/>
              </a:rPr>
              <a:t>She</a:t>
            </a:r>
            <a:r>
              <a:rPr lang="fr-FR" sz="1200" dirty="0" smtClean="0">
                <a:solidFill>
                  <a:schemeClr val="tx1"/>
                </a:solidFill>
                <a:effectLst/>
              </a:rPr>
              <a:t> </a:t>
            </a:r>
            <a:r>
              <a:rPr lang="fr-FR" sz="1200" dirty="0" err="1" smtClean="0">
                <a:solidFill>
                  <a:schemeClr val="tx1"/>
                </a:solidFill>
                <a:effectLst/>
              </a:rPr>
              <a:t>is</a:t>
            </a:r>
            <a:r>
              <a:rPr lang="fr-FR" sz="1200" dirty="0" smtClean="0">
                <a:solidFill>
                  <a:schemeClr val="tx1"/>
                </a:solidFill>
                <a:effectLst/>
              </a:rPr>
              <a:t> a </a:t>
            </a:r>
            <a:r>
              <a:rPr lang="fr-FR" sz="1200" dirty="0" err="1" smtClean="0">
                <a:solidFill>
                  <a:schemeClr val="tx1"/>
                </a:solidFill>
                <a:effectLst/>
              </a:rPr>
              <a:t>writer</a:t>
            </a:r>
            <a:r>
              <a:rPr lang="fr-FR" sz="1200" dirty="0" smtClean="0">
                <a:solidFill>
                  <a:schemeClr val="tx1"/>
                </a:solidFill>
                <a:effectLst/>
              </a:rPr>
              <a:t>. </a:t>
            </a:r>
            <a:r>
              <a:rPr lang="fr-FR" sz="1200" dirty="0" err="1" smtClean="0">
                <a:solidFill>
                  <a:schemeClr val="tx1"/>
                </a:solidFill>
                <a:effectLst/>
              </a:rPr>
              <a:t>She</a:t>
            </a:r>
            <a:r>
              <a:rPr lang="fr-FR" sz="1200" dirty="0" smtClean="0">
                <a:solidFill>
                  <a:schemeClr val="tx1"/>
                </a:solidFill>
                <a:effectLst/>
              </a:rPr>
              <a:t> </a:t>
            </a:r>
            <a:r>
              <a:rPr lang="fr-FR" sz="1200" u="sng" dirty="0" err="1" smtClean="0">
                <a:solidFill>
                  <a:schemeClr val="tx1"/>
                </a:solidFill>
                <a:effectLst/>
              </a:rPr>
              <a:t>writes</a:t>
            </a:r>
            <a:r>
              <a:rPr lang="fr-FR" sz="1200" dirty="0" smtClean="0">
                <a:solidFill>
                  <a:schemeClr val="tx1"/>
                </a:solidFill>
                <a:effectLst/>
              </a:rPr>
              <a:t> books for </a:t>
            </a:r>
            <a:r>
              <a:rPr lang="fr-FR" sz="1200" dirty="0" err="1" smtClean="0">
                <a:solidFill>
                  <a:schemeClr val="tx1"/>
                </a:solidFill>
                <a:effectLst/>
              </a:rPr>
              <a:t>children</a:t>
            </a:r>
            <a:r>
              <a:rPr lang="fr-FR" sz="1200" dirty="0" smtClean="0">
                <a:solidFill>
                  <a:schemeClr val="tx1"/>
                </a:solidFill>
                <a:effectLst/>
              </a:rPr>
              <a:t>.</a:t>
            </a:r>
            <a:r>
              <a:rPr lang="fr-FR" sz="1600" dirty="0" smtClean="0">
                <a:solidFill>
                  <a:schemeClr val="tx1"/>
                </a:solidFill>
                <a:effectLst/>
              </a:rPr>
              <a:t/>
            </a:r>
            <a:br>
              <a:rPr lang="fr-FR" sz="1600" dirty="0" smtClean="0">
                <a:solidFill>
                  <a:schemeClr val="tx1"/>
                </a:solidFill>
                <a:effectLst/>
              </a:rPr>
            </a:br>
            <a:r>
              <a:rPr lang="fr-FR" sz="1600" dirty="0" smtClean="0">
                <a:solidFill>
                  <a:schemeClr val="tx1"/>
                </a:solidFill>
                <a:effectLst/>
              </a:rPr>
              <a:t/>
            </a:r>
            <a:br>
              <a:rPr lang="fr-FR" sz="1600" dirty="0" smtClean="0">
                <a:solidFill>
                  <a:schemeClr val="tx1"/>
                </a:solidFill>
                <a:effectLst/>
              </a:rPr>
            </a:br>
            <a:r>
              <a:rPr lang="fr-FR" sz="1600" dirty="0" smtClean="0">
                <a:solidFill>
                  <a:schemeClr val="tx1"/>
                </a:solidFill>
                <a:effectLst/>
              </a:rPr>
              <a:t/>
            </a:r>
            <a:br>
              <a:rPr lang="fr-FR" sz="1600" dirty="0" smtClean="0">
                <a:solidFill>
                  <a:schemeClr val="tx1"/>
                </a:solidFill>
                <a:effectLst/>
              </a:rPr>
            </a:br>
            <a:r>
              <a:rPr lang="fr-FR" sz="1600" dirty="0" smtClean="0"/>
              <a:t> </a:t>
            </a:r>
            <a:r>
              <a:rPr lang="fr-FR" sz="1200" dirty="0" smtClean="0"/>
              <a:t>- </a:t>
            </a:r>
            <a:r>
              <a:rPr lang="fr-FR" sz="1200" u="sng" dirty="0" smtClean="0"/>
              <a:t>VERITES PERMANENTES, PROVERBES:</a:t>
            </a:r>
            <a:br>
              <a:rPr lang="fr-FR" sz="1200" u="sng" dirty="0" smtClean="0"/>
            </a:br>
            <a:r>
              <a:rPr lang="fr-FR" sz="1200" dirty="0" smtClean="0">
                <a:solidFill>
                  <a:schemeClr val="tx1"/>
                </a:solidFill>
                <a:effectLst/>
              </a:rPr>
              <a:t> </a:t>
            </a:r>
            <a:r>
              <a:rPr lang="fr-FR" sz="1200" u="sng" dirty="0" smtClean="0">
                <a:solidFill>
                  <a:schemeClr val="tx1"/>
                </a:solidFill>
              </a:rPr>
              <a:t>Ex: </a:t>
            </a:r>
            <a:r>
              <a:rPr lang="fr-FR" sz="1200" dirty="0" smtClean="0">
                <a:solidFill>
                  <a:schemeClr val="tx1"/>
                </a:solidFill>
                <a:effectLst/>
              </a:rPr>
              <a:t> </a:t>
            </a:r>
            <a:r>
              <a:rPr lang="fr-FR" sz="1200" dirty="0" err="1" smtClean="0">
                <a:solidFill>
                  <a:schemeClr val="tx1"/>
                </a:solidFill>
                <a:effectLst/>
              </a:rPr>
              <a:t>Birds</a:t>
            </a:r>
            <a:r>
              <a:rPr lang="fr-FR" sz="1200" dirty="0" smtClean="0">
                <a:solidFill>
                  <a:schemeClr val="tx1"/>
                </a:solidFill>
                <a:effectLst/>
              </a:rPr>
              <a:t> </a:t>
            </a:r>
            <a:r>
              <a:rPr lang="fr-FR" sz="1200" dirty="0" err="1" smtClean="0">
                <a:solidFill>
                  <a:schemeClr val="tx1"/>
                </a:solidFill>
                <a:effectLst/>
              </a:rPr>
              <a:t>fly</a:t>
            </a:r>
            <a:r>
              <a:rPr lang="fr-FR" sz="1200" dirty="0" smtClean="0">
                <a:solidFill>
                  <a:schemeClr val="tx1"/>
                </a:solidFill>
                <a:effectLst/>
              </a:rPr>
              <a:t>. Fish </a:t>
            </a:r>
            <a:r>
              <a:rPr lang="fr-FR" sz="1200" dirty="0" err="1" smtClean="0">
                <a:solidFill>
                  <a:schemeClr val="tx1"/>
                </a:solidFill>
                <a:effectLst/>
              </a:rPr>
              <a:t>swim</a:t>
            </a:r>
            <a:r>
              <a:rPr lang="fr-FR" sz="1200" dirty="0" smtClean="0">
                <a:solidFill>
                  <a:schemeClr val="tx1"/>
                </a:solidFill>
                <a:effectLst/>
              </a:rPr>
              <a:t>. </a:t>
            </a:r>
            <a:br>
              <a:rPr lang="fr-FR" sz="1200" dirty="0" smtClean="0">
                <a:solidFill>
                  <a:schemeClr val="tx1"/>
                </a:solidFill>
                <a:effectLst/>
              </a:rPr>
            </a:br>
            <a:r>
              <a:rPr lang="fr-FR" sz="1200" dirty="0" smtClean="0">
                <a:solidFill>
                  <a:schemeClr val="tx1"/>
                </a:solidFill>
                <a:effectLst/>
              </a:rPr>
              <a:t>       </a:t>
            </a:r>
            <a:r>
              <a:rPr lang="fr-FR" sz="1200" dirty="0" err="1" smtClean="0">
                <a:solidFill>
                  <a:schemeClr val="tx1"/>
                </a:solidFill>
                <a:effectLst/>
              </a:rPr>
              <a:t>Charity</a:t>
            </a:r>
            <a:r>
              <a:rPr lang="fr-FR" sz="1200" dirty="0" smtClean="0">
                <a:solidFill>
                  <a:schemeClr val="tx1"/>
                </a:solidFill>
                <a:effectLst/>
              </a:rPr>
              <a:t> </a:t>
            </a:r>
            <a:r>
              <a:rPr lang="fr-FR" sz="1200" dirty="0" err="1" smtClean="0">
                <a:solidFill>
                  <a:schemeClr val="tx1"/>
                </a:solidFill>
                <a:effectLst/>
              </a:rPr>
              <a:t>begins</a:t>
            </a:r>
            <a:r>
              <a:rPr lang="fr-FR" sz="1200" dirty="0" smtClean="0">
                <a:solidFill>
                  <a:schemeClr val="tx1"/>
                </a:solidFill>
                <a:effectLst/>
              </a:rPr>
              <a:t> </a:t>
            </a:r>
            <a:r>
              <a:rPr lang="fr-FR" sz="1200" dirty="0" err="1" smtClean="0">
                <a:solidFill>
                  <a:schemeClr val="tx1"/>
                </a:solidFill>
                <a:effectLst/>
              </a:rPr>
              <a:t>at</a:t>
            </a:r>
            <a:r>
              <a:rPr lang="fr-FR" sz="1200" dirty="0" smtClean="0">
                <a:solidFill>
                  <a:schemeClr val="tx1"/>
                </a:solidFill>
                <a:effectLst/>
              </a:rPr>
              <a:t> home.</a:t>
            </a:r>
            <a:r>
              <a:rPr lang="fr-FR" sz="1600" dirty="0" smtClean="0">
                <a:solidFill>
                  <a:schemeClr val="tx1"/>
                </a:solidFill>
                <a:effectLst/>
              </a:rPr>
              <a:t/>
            </a:r>
            <a:br>
              <a:rPr lang="fr-FR" sz="1600" dirty="0" smtClean="0">
                <a:solidFill>
                  <a:schemeClr val="tx1"/>
                </a:solidFill>
                <a:effectLst/>
              </a:rPr>
            </a:br>
            <a:r>
              <a:rPr lang="fr-FR" sz="1600" dirty="0" smtClean="0">
                <a:solidFill>
                  <a:schemeClr val="tx1"/>
                </a:solidFill>
                <a:effectLst/>
              </a:rPr>
              <a:t/>
            </a:r>
            <a:br>
              <a:rPr lang="fr-FR" sz="1600" dirty="0" smtClean="0">
                <a:solidFill>
                  <a:schemeClr val="tx1"/>
                </a:solidFill>
                <a:effectLst/>
              </a:rPr>
            </a:br>
            <a:r>
              <a:rPr lang="fr-FR" sz="2000" dirty="0" smtClean="0">
                <a:solidFill>
                  <a:schemeClr val="tx1"/>
                </a:solidFill>
                <a:effectLst/>
              </a:rPr>
              <a:t/>
            </a:r>
            <a:br>
              <a:rPr lang="fr-FR" sz="2000" dirty="0" smtClean="0">
                <a:solidFill>
                  <a:schemeClr val="tx1"/>
                </a:solidFill>
                <a:effectLst/>
              </a:rPr>
            </a:br>
            <a:r>
              <a:rPr lang="fr-FR" sz="2000" dirty="0" smtClean="0"/>
              <a:t>- </a:t>
            </a:r>
            <a:r>
              <a:rPr lang="fr-FR" sz="2000" u="sng" dirty="0" smtClean="0"/>
              <a:t>VALEUR FREQUENTATIVE, « HABITUDE », ACTION REPETEE:</a:t>
            </a:r>
            <a:br>
              <a:rPr lang="fr-FR" sz="2000" u="sng" dirty="0" smtClean="0"/>
            </a:br>
            <a:r>
              <a:rPr lang="fr-FR" sz="2000" dirty="0" smtClean="0"/>
              <a:t>   </a:t>
            </a:r>
            <a:r>
              <a:rPr lang="fr-FR" sz="2000" dirty="0" err="1" smtClean="0">
                <a:solidFill>
                  <a:schemeClr val="bg1"/>
                </a:solidFill>
              </a:rPr>
              <a:t>often</a:t>
            </a:r>
            <a:r>
              <a:rPr lang="fr-FR" sz="2000" dirty="0" smtClean="0">
                <a:solidFill>
                  <a:schemeClr val="bg1"/>
                </a:solidFill>
              </a:rPr>
              <a:t>, </a:t>
            </a:r>
            <a:r>
              <a:rPr lang="fr-FR" sz="2000" dirty="0" err="1" smtClean="0">
                <a:solidFill>
                  <a:schemeClr val="bg1"/>
                </a:solidFill>
              </a:rPr>
              <a:t>never</a:t>
            </a:r>
            <a:r>
              <a:rPr lang="fr-FR" sz="2000" dirty="0" smtClean="0">
                <a:solidFill>
                  <a:schemeClr val="bg1"/>
                </a:solidFill>
              </a:rPr>
              <a:t>, </a:t>
            </a:r>
            <a:r>
              <a:rPr lang="fr-FR" sz="2000" dirty="0" err="1" smtClean="0">
                <a:solidFill>
                  <a:schemeClr val="bg1"/>
                </a:solidFill>
              </a:rPr>
              <a:t>sometimes</a:t>
            </a:r>
            <a:r>
              <a:rPr lang="fr-FR" sz="2000" dirty="0" smtClean="0">
                <a:solidFill>
                  <a:schemeClr val="bg1"/>
                </a:solidFill>
              </a:rPr>
              <a:t>, on </a:t>
            </a:r>
            <a:r>
              <a:rPr lang="fr-FR" sz="2000" dirty="0" err="1" smtClean="0">
                <a:solidFill>
                  <a:schemeClr val="bg1"/>
                </a:solidFill>
              </a:rPr>
              <a:t>Sundays</a:t>
            </a:r>
            <a:r>
              <a:rPr lang="fr-FR" sz="2000" dirty="0" smtClean="0">
                <a:solidFill>
                  <a:schemeClr val="bg1"/>
                </a:solidFill>
              </a:rPr>
              <a:t>, in the </a:t>
            </a:r>
            <a:r>
              <a:rPr lang="fr-FR" sz="2000" dirty="0" err="1" smtClean="0">
                <a:solidFill>
                  <a:schemeClr val="bg1"/>
                </a:solidFill>
              </a:rPr>
              <a:t>morning</a:t>
            </a:r>
            <a:r>
              <a:rPr lang="fr-FR" sz="2000" dirty="0" smtClean="0">
                <a:solidFill>
                  <a:schemeClr val="bg1"/>
                </a:solidFill>
              </a:rPr>
              <a:t>, </a:t>
            </a:r>
            <a:r>
              <a:rPr lang="fr-FR" sz="2000" dirty="0" err="1" smtClean="0">
                <a:solidFill>
                  <a:schemeClr val="bg1"/>
                </a:solidFill>
              </a:rPr>
              <a:t>every</a:t>
            </a:r>
            <a:r>
              <a:rPr lang="fr-FR" sz="2000" dirty="0" smtClean="0">
                <a:solidFill>
                  <a:schemeClr val="bg1"/>
                </a:solidFill>
              </a:rPr>
              <a:t> </a:t>
            </a:r>
            <a:r>
              <a:rPr lang="fr-FR" sz="2000" dirty="0" err="1" smtClean="0">
                <a:solidFill>
                  <a:schemeClr val="bg1"/>
                </a:solidFill>
              </a:rPr>
              <a:t>week</a:t>
            </a:r>
            <a:r>
              <a:rPr lang="fr-FR" sz="2000" dirty="0" smtClean="0">
                <a:solidFill>
                  <a:schemeClr val="bg1"/>
                </a:solidFill>
              </a:rPr>
              <a:t>, </a:t>
            </a:r>
            <a:r>
              <a:rPr lang="fr-FR" sz="2000" dirty="0" err="1" smtClean="0">
                <a:solidFill>
                  <a:schemeClr val="bg1"/>
                </a:solidFill>
              </a:rPr>
              <a:t>generally</a:t>
            </a:r>
            <a:r>
              <a:rPr lang="fr-FR" sz="2000" dirty="0" smtClean="0">
                <a:solidFill>
                  <a:schemeClr val="bg1"/>
                </a:solidFill>
              </a:rPr>
              <a:t> …</a:t>
            </a:r>
            <a:br>
              <a:rPr lang="fr-FR" sz="2000" dirty="0" smtClean="0">
                <a:solidFill>
                  <a:schemeClr val="bg1"/>
                </a:solidFill>
              </a:rPr>
            </a:br>
            <a:r>
              <a:rPr lang="fr-FR" sz="2000" u="sng" dirty="0" smtClean="0">
                <a:solidFill>
                  <a:schemeClr val="tx1"/>
                </a:solidFill>
              </a:rPr>
              <a:t> Ex: </a:t>
            </a:r>
            <a:r>
              <a:rPr lang="fr-FR" sz="2000" dirty="0" smtClean="0">
                <a:solidFill>
                  <a:schemeClr val="tx1"/>
                </a:solidFill>
                <a:effectLst/>
              </a:rPr>
              <a:t> He </a:t>
            </a:r>
            <a:r>
              <a:rPr lang="fr-FR" sz="2000" u="sng" dirty="0" err="1" smtClean="0">
                <a:solidFill>
                  <a:schemeClr val="tx1"/>
                </a:solidFill>
                <a:effectLst/>
              </a:rPr>
              <a:t>goes</a:t>
            </a:r>
            <a:r>
              <a:rPr lang="fr-FR" sz="2000" dirty="0" smtClean="0">
                <a:solidFill>
                  <a:schemeClr val="tx1"/>
                </a:solidFill>
                <a:effectLst/>
              </a:rPr>
              <a:t> to the gym on </a:t>
            </a:r>
            <a:r>
              <a:rPr lang="fr-FR" sz="2000" dirty="0" err="1" smtClean="0">
                <a:solidFill>
                  <a:schemeClr val="tx1"/>
                </a:solidFill>
                <a:effectLst/>
              </a:rPr>
              <a:t>Mondays</a:t>
            </a:r>
            <a:r>
              <a:rPr lang="fr-FR" sz="2000" dirty="0" smtClean="0">
                <a:solidFill>
                  <a:schemeClr val="tx1"/>
                </a:solidFill>
                <a:effectLst/>
              </a:rPr>
              <a:t> and Thursdays, </a:t>
            </a:r>
            <a:r>
              <a:rPr lang="fr-FR" sz="2000" dirty="0" err="1" smtClean="0">
                <a:solidFill>
                  <a:schemeClr val="tx1"/>
                </a:solidFill>
                <a:effectLst/>
              </a:rPr>
              <a:t>twice</a:t>
            </a:r>
            <a:r>
              <a:rPr lang="fr-FR" sz="2000" dirty="0" smtClean="0">
                <a:solidFill>
                  <a:schemeClr val="tx1"/>
                </a:solidFill>
                <a:effectLst/>
              </a:rPr>
              <a:t> a </a:t>
            </a:r>
            <a:r>
              <a:rPr lang="fr-FR" sz="2000" dirty="0" err="1" smtClean="0">
                <a:solidFill>
                  <a:schemeClr val="tx1"/>
                </a:solidFill>
                <a:effectLst/>
              </a:rPr>
              <a:t>week</a:t>
            </a:r>
            <a:r>
              <a:rPr lang="fr-FR" sz="2000" dirty="0" smtClean="0">
                <a:solidFill>
                  <a:schemeClr val="tx1"/>
                </a:solidFill>
                <a:effectLst/>
              </a:rPr>
              <a:t>.</a:t>
            </a:r>
            <a:br>
              <a:rPr lang="fr-FR" sz="2000" dirty="0" smtClean="0">
                <a:solidFill>
                  <a:schemeClr val="tx1"/>
                </a:solidFill>
                <a:effectLst/>
              </a:rPr>
            </a:br>
            <a:r>
              <a:rPr lang="fr-FR" sz="2000" dirty="0" smtClean="0">
                <a:solidFill>
                  <a:schemeClr val="tx1"/>
                </a:solidFill>
                <a:effectLst/>
              </a:rPr>
              <a:t> I </a:t>
            </a:r>
            <a:r>
              <a:rPr lang="fr-FR" sz="2000" u="sng" dirty="0" err="1" smtClean="0">
                <a:solidFill>
                  <a:schemeClr val="tx1"/>
                </a:solidFill>
                <a:effectLst/>
              </a:rPr>
              <a:t>don’t</a:t>
            </a:r>
            <a:r>
              <a:rPr lang="fr-FR" sz="2000" u="sng" dirty="0" smtClean="0">
                <a:solidFill>
                  <a:schemeClr val="tx1"/>
                </a:solidFill>
                <a:effectLst/>
              </a:rPr>
              <a:t> </a:t>
            </a:r>
            <a:r>
              <a:rPr lang="fr-FR" sz="2000" u="sng" dirty="0" err="1" smtClean="0">
                <a:solidFill>
                  <a:schemeClr val="tx1"/>
                </a:solidFill>
                <a:effectLst/>
              </a:rPr>
              <a:t>always</a:t>
            </a:r>
            <a:r>
              <a:rPr lang="fr-FR" sz="2000" u="sng" dirty="0" smtClean="0">
                <a:solidFill>
                  <a:schemeClr val="tx1"/>
                </a:solidFill>
                <a:effectLst/>
              </a:rPr>
              <a:t> have </a:t>
            </a:r>
            <a:r>
              <a:rPr lang="fr-FR" sz="2000" dirty="0" smtClean="0">
                <a:solidFill>
                  <a:schemeClr val="tx1"/>
                </a:solidFill>
                <a:effectLst/>
              </a:rPr>
              <a:t>croissant for breakfast. </a:t>
            </a:r>
            <a:r>
              <a:rPr lang="fr-FR" sz="2000" dirty="0" err="1" smtClean="0">
                <a:solidFill>
                  <a:schemeClr val="tx1"/>
                </a:solidFill>
                <a:effectLst/>
              </a:rPr>
              <a:t>Sometimes</a:t>
            </a:r>
            <a:r>
              <a:rPr lang="fr-FR" sz="2000" dirty="0" smtClean="0">
                <a:solidFill>
                  <a:schemeClr val="tx1"/>
                </a:solidFill>
                <a:effectLst/>
              </a:rPr>
              <a:t> I </a:t>
            </a:r>
            <a:r>
              <a:rPr lang="fr-FR" sz="2000" u="sng" dirty="0" err="1" smtClean="0">
                <a:solidFill>
                  <a:schemeClr val="tx1"/>
                </a:solidFill>
                <a:effectLst/>
              </a:rPr>
              <a:t>buy</a:t>
            </a:r>
            <a:r>
              <a:rPr lang="fr-FR" sz="2000" dirty="0" smtClean="0">
                <a:solidFill>
                  <a:schemeClr val="tx1"/>
                </a:solidFill>
                <a:effectLst/>
              </a:rPr>
              <a:t> </a:t>
            </a:r>
            <a:r>
              <a:rPr lang="fr-FR" sz="2000" dirty="0" err="1" smtClean="0">
                <a:solidFill>
                  <a:schemeClr val="tx1"/>
                </a:solidFill>
                <a:effectLst/>
              </a:rPr>
              <a:t>donuts</a:t>
            </a:r>
            <a:r>
              <a:rPr lang="fr-FR" sz="2000" dirty="0" smtClean="0">
                <a:solidFill>
                  <a:schemeClr val="tx1"/>
                </a:solidFill>
                <a:effectLst/>
              </a:rPr>
              <a:t>.</a:t>
            </a:r>
            <a:r>
              <a:rPr lang="fr-FR" sz="1600" dirty="0" smtClean="0">
                <a:solidFill>
                  <a:schemeClr val="tx1"/>
                </a:solidFill>
                <a:effectLst/>
              </a:rPr>
              <a:t/>
            </a:r>
            <a:br>
              <a:rPr lang="fr-FR" sz="1600" dirty="0" smtClean="0">
                <a:solidFill>
                  <a:schemeClr val="tx1"/>
                </a:solidFill>
                <a:effectLst/>
              </a:rPr>
            </a:br>
            <a:r>
              <a:rPr lang="fr-FR" sz="1600" dirty="0" smtClean="0">
                <a:solidFill>
                  <a:schemeClr val="tx1"/>
                </a:solidFill>
                <a:effectLst/>
              </a:rPr>
              <a:t/>
            </a:r>
            <a:br>
              <a:rPr lang="fr-FR" sz="1600" dirty="0" smtClean="0">
                <a:solidFill>
                  <a:schemeClr val="tx1"/>
                </a:solidFill>
                <a:effectLst/>
              </a:rPr>
            </a:br>
            <a:r>
              <a:rPr lang="fr-FR" sz="1600" dirty="0" smtClean="0">
                <a:solidFill>
                  <a:schemeClr val="tx1"/>
                </a:solidFill>
                <a:effectLst/>
              </a:rPr>
              <a:t/>
            </a:r>
            <a:br>
              <a:rPr lang="fr-FR" sz="1600" dirty="0" smtClean="0">
                <a:solidFill>
                  <a:schemeClr val="tx1"/>
                </a:solidFill>
                <a:effectLst/>
              </a:rPr>
            </a:br>
            <a:r>
              <a:rPr lang="fr-FR" sz="1600" dirty="0" smtClean="0">
                <a:solidFill>
                  <a:schemeClr val="tx1"/>
                </a:solidFill>
                <a:effectLst/>
              </a:rPr>
              <a:t/>
            </a:r>
            <a:br>
              <a:rPr lang="fr-FR" sz="1600" dirty="0" smtClean="0">
                <a:solidFill>
                  <a:schemeClr val="tx1"/>
                </a:solidFill>
                <a:effectLst/>
              </a:rPr>
            </a:br>
            <a:endParaRPr lang="fr-FR" sz="1600"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7424"/>
            <a:ext cx="8229600" cy="5256584"/>
          </a:xfrm>
        </p:spPr>
        <p:txBody>
          <a:bodyPr>
            <a:normAutofit/>
          </a:bodyPr>
          <a:lstStyle/>
          <a:p>
            <a:pPr algn="l"/>
            <a:r>
              <a:rPr lang="fr-FR" sz="1200" dirty="0" smtClean="0"/>
              <a:t>- </a:t>
            </a:r>
            <a:r>
              <a:rPr lang="fr-FR" sz="1200" u="sng" dirty="0" smtClean="0"/>
              <a:t>CARACTERISTIQUE GENERALE DU SUJET:</a:t>
            </a:r>
            <a:br>
              <a:rPr lang="fr-FR" sz="1200" u="sng" dirty="0" smtClean="0"/>
            </a:br>
            <a:r>
              <a:rPr lang="fr-FR" sz="1200" u="sng" dirty="0" smtClean="0">
                <a:solidFill>
                  <a:schemeClr val="tx1"/>
                </a:solidFill>
              </a:rPr>
              <a:t>Ex: </a:t>
            </a:r>
            <a:r>
              <a:rPr lang="fr-FR" sz="1200" dirty="0" smtClean="0">
                <a:solidFill>
                  <a:schemeClr val="tx1"/>
                </a:solidFill>
                <a:effectLst/>
              </a:rPr>
              <a:t> He </a:t>
            </a:r>
            <a:r>
              <a:rPr lang="fr-FR" sz="1200" dirty="0" err="1" smtClean="0">
                <a:solidFill>
                  <a:schemeClr val="tx1"/>
                </a:solidFill>
                <a:effectLst/>
              </a:rPr>
              <a:t>is</a:t>
            </a:r>
            <a:r>
              <a:rPr lang="fr-FR" sz="1200" dirty="0" smtClean="0">
                <a:solidFill>
                  <a:schemeClr val="tx1"/>
                </a:solidFill>
                <a:effectLst/>
              </a:rPr>
              <a:t> a </a:t>
            </a:r>
            <a:r>
              <a:rPr lang="fr-FR" sz="1200" dirty="0" err="1" smtClean="0">
                <a:solidFill>
                  <a:schemeClr val="tx1"/>
                </a:solidFill>
                <a:effectLst/>
              </a:rPr>
              <a:t>teacher</a:t>
            </a:r>
            <a:r>
              <a:rPr lang="fr-FR" sz="1200" dirty="0" smtClean="0">
                <a:solidFill>
                  <a:schemeClr val="tx1"/>
                </a:solidFill>
                <a:effectLst/>
              </a:rPr>
              <a:t> in </a:t>
            </a:r>
            <a:r>
              <a:rPr lang="fr-FR" sz="1200" dirty="0" err="1" smtClean="0">
                <a:solidFill>
                  <a:schemeClr val="tx1"/>
                </a:solidFill>
                <a:effectLst/>
              </a:rPr>
              <a:t>my</a:t>
            </a:r>
            <a:r>
              <a:rPr lang="fr-FR" sz="1200" dirty="0" smtClean="0">
                <a:solidFill>
                  <a:schemeClr val="tx1"/>
                </a:solidFill>
                <a:effectLst/>
              </a:rPr>
              <a:t> </a:t>
            </a:r>
            <a:r>
              <a:rPr lang="fr-FR" sz="1200" dirty="0" err="1" smtClean="0">
                <a:solidFill>
                  <a:schemeClr val="tx1"/>
                </a:solidFill>
                <a:effectLst/>
              </a:rPr>
              <a:t>school</a:t>
            </a:r>
            <a:r>
              <a:rPr lang="fr-FR" sz="1200" dirty="0" smtClean="0">
                <a:solidFill>
                  <a:schemeClr val="tx1"/>
                </a:solidFill>
                <a:effectLst/>
              </a:rPr>
              <a:t>. He </a:t>
            </a:r>
            <a:r>
              <a:rPr lang="fr-FR" sz="1200" u="sng" dirty="0" err="1" smtClean="0">
                <a:solidFill>
                  <a:schemeClr val="tx1"/>
                </a:solidFill>
                <a:effectLst/>
              </a:rPr>
              <a:t>teaches</a:t>
            </a:r>
            <a:r>
              <a:rPr lang="fr-FR" sz="1200" dirty="0" smtClean="0">
                <a:solidFill>
                  <a:schemeClr val="tx1"/>
                </a:solidFill>
                <a:effectLst/>
              </a:rPr>
              <a:t> maths.</a:t>
            </a:r>
            <a:br>
              <a:rPr lang="fr-FR" sz="1200" dirty="0" smtClean="0">
                <a:solidFill>
                  <a:schemeClr val="tx1"/>
                </a:solidFill>
                <a:effectLst/>
              </a:rPr>
            </a:br>
            <a:r>
              <a:rPr lang="fr-FR" sz="1200" dirty="0" smtClean="0">
                <a:solidFill>
                  <a:schemeClr val="tx1"/>
                </a:solidFill>
                <a:effectLst/>
              </a:rPr>
              <a:t>       </a:t>
            </a:r>
            <a:r>
              <a:rPr lang="fr-FR" sz="1200" dirty="0" err="1" smtClean="0">
                <a:solidFill>
                  <a:schemeClr val="tx1"/>
                </a:solidFill>
                <a:effectLst/>
              </a:rPr>
              <a:t>She</a:t>
            </a:r>
            <a:r>
              <a:rPr lang="fr-FR" sz="1200" dirty="0" smtClean="0">
                <a:solidFill>
                  <a:schemeClr val="tx1"/>
                </a:solidFill>
                <a:effectLst/>
              </a:rPr>
              <a:t> </a:t>
            </a:r>
            <a:r>
              <a:rPr lang="fr-FR" sz="1200" dirty="0" err="1" smtClean="0">
                <a:solidFill>
                  <a:schemeClr val="tx1"/>
                </a:solidFill>
                <a:effectLst/>
              </a:rPr>
              <a:t>is</a:t>
            </a:r>
            <a:r>
              <a:rPr lang="fr-FR" sz="1200" dirty="0" smtClean="0">
                <a:solidFill>
                  <a:schemeClr val="tx1"/>
                </a:solidFill>
                <a:effectLst/>
              </a:rPr>
              <a:t> a </a:t>
            </a:r>
            <a:r>
              <a:rPr lang="fr-FR" sz="1200" dirty="0" err="1" smtClean="0">
                <a:solidFill>
                  <a:schemeClr val="tx1"/>
                </a:solidFill>
                <a:effectLst/>
              </a:rPr>
              <a:t>writer</a:t>
            </a:r>
            <a:r>
              <a:rPr lang="fr-FR" sz="1200" dirty="0" smtClean="0">
                <a:solidFill>
                  <a:schemeClr val="tx1"/>
                </a:solidFill>
                <a:effectLst/>
              </a:rPr>
              <a:t>. </a:t>
            </a:r>
            <a:r>
              <a:rPr lang="fr-FR" sz="1200" dirty="0" err="1" smtClean="0">
                <a:solidFill>
                  <a:schemeClr val="tx1"/>
                </a:solidFill>
                <a:effectLst/>
              </a:rPr>
              <a:t>She</a:t>
            </a:r>
            <a:r>
              <a:rPr lang="fr-FR" sz="1200" dirty="0" smtClean="0">
                <a:solidFill>
                  <a:schemeClr val="tx1"/>
                </a:solidFill>
                <a:effectLst/>
              </a:rPr>
              <a:t> </a:t>
            </a:r>
            <a:r>
              <a:rPr lang="fr-FR" sz="1200" u="sng" dirty="0" err="1" smtClean="0">
                <a:solidFill>
                  <a:schemeClr val="tx1"/>
                </a:solidFill>
                <a:effectLst/>
              </a:rPr>
              <a:t>writes</a:t>
            </a:r>
            <a:r>
              <a:rPr lang="fr-FR" sz="1200" dirty="0" smtClean="0">
                <a:solidFill>
                  <a:schemeClr val="tx1"/>
                </a:solidFill>
                <a:effectLst/>
              </a:rPr>
              <a:t> books for </a:t>
            </a:r>
            <a:r>
              <a:rPr lang="fr-FR" sz="1200" dirty="0" err="1" smtClean="0">
                <a:solidFill>
                  <a:schemeClr val="tx1"/>
                </a:solidFill>
                <a:effectLst/>
              </a:rPr>
              <a:t>children</a:t>
            </a:r>
            <a:r>
              <a:rPr lang="fr-FR" sz="1200" dirty="0" smtClean="0">
                <a:solidFill>
                  <a:schemeClr val="tx1"/>
                </a:solidFill>
                <a:effectLst/>
              </a:rPr>
              <a:t>.</a:t>
            </a:r>
            <a:br>
              <a:rPr lang="fr-FR" sz="1200" dirty="0" smtClean="0">
                <a:solidFill>
                  <a:schemeClr val="tx1"/>
                </a:solidFill>
                <a:effectLst/>
              </a:rPr>
            </a:br>
            <a:r>
              <a:rPr lang="fr-FR" sz="1200" dirty="0" smtClean="0">
                <a:solidFill>
                  <a:schemeClr val="tx1"/>
                </a:solidFill>
                <a:effectLst/>
              </a:rPr>
              <a:t/>
            </a:r>
            <a:br>
              <a:rPr lang="fr-FR" sz="1200" dirty="0" smtClean="0">
                <a:solidFill>
                  <a:schemeClr val="tx1"/>
                </a:solidFill>
                <a:effectLst/>
              </a:rPr>
            </a:br>
            <a:r>
              <a:rPr lang="fr-FR" sz="1200" dirty="0" smtClean="0">
                <a:solidFill>
                  <a:schemeClr val="tx1"/>
                </a:solidFill>
                <a:effectLst/>
              </a:rPr>
              <a:t/>
            </a:r>
            <a:br>
              <a:rPr lang="fr-FR" sz="1200" dirty="0" smtClean="0">
                <a:solidFill>
                  <a:schemeClr val="tx1"/>
                </a:solidFill>
                <a:effectLst/>
              </a:rPr>
            </a:br>
            <a:r>
              <a:rPr lang="fr-FR" sz="1200" dirty="0" smtClean="0"/>
              <a:t> - </a:t>
            </a:r>
            <a:r>
              <a:rPr lang="fr-FR" sz="1200" u="sng" dirty="0" smtClean="0"/>
              <a:t>VERITES PERMANENTES, PROVERBES:</a:t>
            </a:r>
            <a:br>
              <a:rPr lang="fr-FR" sz="1200" u="sng" dirty="0" smtClean="0"/>
            </a:br>
            <a:r>
              <a:rPr lang="fr-FR" sz="1200" dirty="0" smtClean="0">
                <a:solidFill>
                  <a:schemeClr val="tx1"/>
                </a:solidFill>
                <a:effectLst/>
              </a:rPr>
              <a:t> </a:t>
            </a:r>
            <a:r>
              <a:rPr lang="fr-FR" sz="1200" u="sng" dirty="0" smtClean="0">
                <a:solidFill>
                  <a:schemeClr val="tx1"/>
                </a:solidFill>
              </a:rPr>
              <a:t>Ex: </a:t>
            </a:r>
            <a:r>
              <a:rPr lang="fr-FR" sz="1200" dirty="0" smtClean="0">
                <a:solidFill>
                  <a:schemeClr val="tx1"/>
                </a:solidFill>
                <a:effectLst/>
              </a:rPr>
              <a:t> </a:t>
            </a:r>
            <a:r>
              <a:rPr lang="fr-FR" sz="1200" dirty="0" err="1" smtClean="0">
                <a:solidFill>
                  <a:schemeClr val="tx1"/>
                </a:solidFill>
                <a:effectLst/>
              </a:rPr>
              <a:t>Birds</a:t>
            </a:r>
            <a:r>
              <a:rPr lang="fr-FR" sz="1200" dirty="0" smtClean="0">
                <a:solidFill>
                  <a:schemeClr val="tx1"/>
                </a:solidFill>
                <a:effectLst/>
              </a:rPr>
              <a:t> </a:t>
            </a:r>
            <a:r>
              <a:rPr lang="fr-FR" sz="1200" dirty="0" err="1" smtClean="0">
                <a:solidFill>
                  <a:schemeClr val="tx1"/>
                </a:solidFill>
                <a:effectLst/>
              </a:rPr>
              <a:t>fly</a:t>
            </a:r>
            <a:r>
              <a:rPr lang="fr-FR" sz="1200" dirty="0" smtClean="0">
                <a:solidFill>
                  <a:schemeClr val="tx1"/>
                </a:solidFill>
                <a:effectLst/>
              </a:rPr>
              <a:t>. Fish </a:t>
            </a:r>
            <a:r>
              <a:rPr lang="fr-FR" sz="1200" dirty="0" err="1" smtClean="0">
                <a:solidFill>
                  <a:schemeClr val="tx1"/>
                </a:solidFill>
                <a:effectLst/>
              </a:rPr>
              <a:t>swim</a:t>
            </a:r>
            <a:r>
              <a:rPr lang="fr-FR" sz="1200" dirty="0" smtClean="0">
                <a:solidFill>
                  <a:schemeClr val="tx1"/>
                </a:solidFill>
                <a:effectLst/>
              </a:rPr>
              <a:t>. </a:t>
            </a:r>
            <a:br>
              <a:rPr lang="fr-FR" sz="1200" dirty="0" smtClean="0">
                <a:solidFill>
                  <a:schemeClr val="tx1"/>
                </a:solidFill>
                <a:effectLst/>
              </a:rPr>
            </a:br>
            <a:r>
              <a:rPr lang="fr-FR" sz="1200" dirty="0" smtClean="0">
                <a:solidFill>
                  <a:schemeClr val="tx1"/>
                </a:solidFill>
                <a:effectLst/>
              </a:rPr>
              <a:t>       </a:t>
            </a:r>
            <a:r>
              <a:rPr lang="fr-FR" sz="1200" dirty="0" err="1" smtClean="0">
                <a:solidFill>
                  <a:schemeClr val="tx1"/>
                </a:solidFill>
                <a:effectLst/>
              </a:rPr>
              <a:t>Charity</a:t>
            </a:r>
            <a:r>
              <a:rPr lang="fr-FR" sz="1200" dirty="0" smtClean="0">
                <a:solidFill>
                  <a:schemeClr val="tx1"/>
                </a:solidFill>
                <a:effectLst/>
              </a:rPr>
              <a:t> </a:t>
            </a:r>
            <a:r>
              <a:rPr lang="fr-FR" sz="1200" dirty="0" err="1" smtClean="0">
                <a:solidFill>
                  <a:schemeClr val="tx1"/>
                </a:solidFill>
                <a:effectLst/>
              </a:rPr>
              <a:t>begins</a:t>
            </a:r>
            <a:r>
              <a:rPr lang="fr-FR" sz="1200" dirty="0" smtClean="0">
                <a:solidFill>
                  <a:schemeClr val="tx1"/>
                </a:solidFill>
                <a:effectLst/>
              </a:rPr>
              <a:t> </a:t>
            </a:r>
            <a:r>
              <a:rPr lang="fr-FR" sz="1200" dirty="0" err="1" smtClean="0">
                <a:solidFill>
                  <a:schemeClr val="tx1"/>
                </a:solidFill>
                <a:effectLst/>
              </a:rPr>
              <a:t>at</a:t>
            </a:r>
            <a:r>
              <a:rPr lang="fr-FR" sz="1200" dirty="0" smtClean="0">
                <a:solidFill>
                  <a:schemeClr val="tx1"/>
                </a:solidFill>
                <a:effectLst/>
              </a:rPr>
              <a:t> home.</a:t>
            </a:r>
            <a:br>
              <a:rPr lang="fr-FR" sz="1200" dirty="0" smtClean="0">
                <a:solidFill>
                  <a:schemeClr val="tx1"/>
                </a:solidFill>
                <a:effectLst/>
              </a:rPr>
            </a:br>
            <a:r>
              <a:rPr lang="fr-FR" sz="1200" dirty="0" smtClean="0">
                <a:solidFill>
                  <a:schemeClr val="tx1"/>
                </a:solidFill>
                <a:effectLst/>
              </a:rPr>
              <a:t/>
            </a:r>
            <a:br>
              <a:rPr lang="fr-FR" sz="1200" dirty="0" smtClean="0">
                <a:solidFill>
                  <a:schemeClr val="tx1"/>
                </a:solidFill>
                <a:effectLst/>
              </a:rPr>
            </a:br>
            <a:r>
              <a:rPr lang="fr-FR" sz="1200" dirty="0" smtClean="0">
                <a:solidFill>
                  <a:schemeClr val="tx1"/>
                </a:solidFill>
                <a:effectLst/>
              </a:rPr>
              <a:t/>
            </a:r>
            <a:br>
              <a:rPr lang="fr-FR" sz="1200" dirty="0" smtClean="0">
                <a:solidFill>
                  <a:schemeClr val="tx1"/>
                </a:solidFill>
                <a:effectLst/>
              </a:rPr>
            </a:br>
            <a:r>
              <a:rPr lang="fr-FR" sz="1200" dirty="0" smtClean="0"/>
              <a:t>- </a:t>
            </a:r>
            <a:r>
              <a:rPr lang="fr-FR" sz="1200" u="sng" dirty="0" smtClean="0"/>
              <a:t>VALEUR FREQUENTATIVE, « HABITUDE », ACTION REPETEE:</a:t>
            </a:r>
            <a:br>
              <a:rPr lang="fr-FR" sz="1200" u="sng" dirty="0" smtClean="0"/>
            </a:br>
            <a:r>
              <a:rPr lang="fr-FR" sz="1200" dirty="0" smtClean="0"/>
              <a:t>   </a:t>
            </a:r>
            <a:r>
              <a:rPr lang="fr-FR" sz="1200" dirty="0" err="1" smtClean="0">
                <a:solidFill>
                  <a:schemeClr val="bg1"/>
                </a:solidFill>
              </a:rPr>
              <a:t>often</a:t>
            </a:r>
            <a:r>
              <a:rPr lang="fr-FR" sz="1200" dirty="0" smtClean="0">
                <a:solidFill>
                  <a:schemeClr val="bg1"/>
                </a:solidFill>
              </a:rPr>
              <a:t>, </a:t>
            </a:r>
            <a:r>
              <a:rPr lang="fr-FR" sz="1200" dirty="0" err="1" smtClean="0">
                <a:solidFill>
                  <a:schemeClr val="bg1"/>
                </a:solidFill>
              </a:rPr>
              <a:t>never</a:t>
            </a:r>
            <a:r>
              <a:rPr lang="fr-FR" sz="1200" dirty="0" smtClean="0">
                <a:solidFill>
                  <a:schemeClr val="bg1"/>
                </a:solidFill>
              </a:rPr>
              <a:t>, </a:t>
            </a:r>
            <a:r>
              <a:rPr lang="fr-FR" sz="1200" dirty="0" err="1" smtClean="0">
                <a:solidFill>
                  <a:schemeClr val="bg1"/>
                </a:solidFill>
              </a:rPr>
              <a:t>sometimes</a:t>
            </a:r>
            <a:r>
              <a:rPr lang="fr-FR" sz="1200" dirty="0" smtClean="0">
                <a:solidFill>
                  <a:schemeClr val="bg1"/>
                </a:solidFill>
              </a:rPr>
              <a:t>, on </a:t>
            </a:r>
            <a:r>
              <a:rPr lang="fr-FR" sz="1200" dirty="0" err="1" smtClean="0">
                <a:solidFill>
                  <a:schemeClr val="bg1"/>
                </a:solidFill>
              </a:rPr>
              <a:t>Sundays</a:t>
            </a:r>
            <a:r>
              <a:rPr lang="fr-FR" sz="1200" dirty="0" smtClean="0">
                <a:solidFill>
                  <a:schemeClr val="bg1"/>
                </a:solidFill>
              </a:rPr>
              <a:t>, in the </a:t>
            </a:r>
            <a:r>
              <a:rPr lang="fr-FR" sz="1200" dirty="0" err="1" smtClean="0">
                <a:solidFill>
                  <a:schemeClr val="bg1"/>
                </a:solidFill>
              </a:rPr>
              <a:t>morning</a:t>
            </a:r>
            <a:r>
              <a:rPr lang="fr-FR" sz="1200" dirty="0" smtClean="0">
                <a:solidFill>
                  <a:schemeClr val="bg1"/>
                </a:solidFill>
              </a:rPr>
              <a:t>, </a:t>
            </a:r>
            <a:r>
              <a:rPr lang="fr-FR" sz="1200" dirty="0" err="1" smtClean="0">
                <a:solidFill>
                  <a:schemeClr val="bg1"/>
                </a:solidFill>
              </a:rPr>
              <a:t>every</a:t>
            </a:r>
            <a:r>
              <a:rPr lang="fr-FR" sz="1200" dirty="0" smtClean="0">
                <a:solidFill>
                  <a:schemeClr val="bg1"/>
                </a:solidFill>
              </a:rPr>
              <a:t> </a:t>
            </a:r>
            <a:r>
              <a:rPr lang="fr-FR" sz="1200" dirty="0" err="1" smtClean="0">
                <a:solidFill>
                  <a:schemeClr val="bg1"/>
                </a:solidFill>
              </a:rPr>
              <a:t>week</a:t>
            </a:r>
            <a:r>
              <a:rPr lang="fr-FR" sz="1200" dirty="0" smtClean="0">
                <a:solidFill>
                  <a:schemeClr val="bg1"/>
                </a:solidFill>
              </a:rPr>
              <a:t>, </a:t>
            </a:r>
            <a:r>
              <a:rPr lang="fr-FR" sz="1200" dirty="0" err="1" smtClean="0">
                <a:solidFill>
                  <a:schemeClr val="bg1"/>
                </a:solidFill>
              </a:rPr>
              <a:t>generally</a:t>
            </a:r>
            <a:r>
              <a:rPr lang="fr-FR" sz="1200" dirty="0" smtClean="0">
                <a:solidFill>
                  <a:schemeClr val="bg1"/>
                </a:solidFill>
              </a:rPr>
              <a:t> …</a:t>
            </a:r>
            <a:br>
              <a:rPr lang="fr-FR" sz="1200" dirty="0" smtClean="0">
                <a:solidFill>
                  <a:schemeClr val="bg1"/>
                </a:solidFill>
              </a:rPr>
            </a:br>
            <a:r>
              <a:rPr lang="fr-FR" sz="1200" u="sng" dirty="0" smtClean="0">
                <a:solidFill>
                  <a:schemeClr val="tx1"/>
                </a:solidFill>
              </a:rPr>
              <a:t> Ex: </a:t>
            </a:r>
            <a:r>
              <a:rPr lang="fr-FR" sz="1200" dirty="0" smtClean="0">
                <a:solidFill>
                  <a:schemeClr val="tx1"/>
                </a:solidFill>
                <a:effectLst/>
              </a:rPr>
              <a:t> He </a:t>
            </a:r>
            <a:r>
              <a:rPr lang="fr-FR" sz="1200" dirty="0" err="1" smtClean="0">
                <a:solidFill>
                  <a:schemeClr val="tx1"/>
                </a:solidFill>
                <a:effectLst/>
              </a:rPr>
              <a:t>goes</a:t>
            </a:r>
            <a:r>
              <a:rPr lang="fr-FR" sz="1200" dirty="0" smtClean="0">
                <a:solidFill>
                  <a:schemeClr val="tx1"/>
                </a:solidFill>
                <a:effectLst/>
              </a:rPr>
              <a:t> to the gym on </a:t>
            </a:r>
            <a:r>
              <a:rPr lang="fr-FR" sz="1200" dirty="0" err="1" smtClean="0">
                <a:solidFill>
                  <a:schemeClr val="tx1"/>
                </a:solidFill>
                <a:effectLst/>
              </a:rPr>
              <a:t>Mondays</a:t>
            </a:r>
            <a:r>
              <a:rPr lang="fr-FR" sz="1200" dirty="0" smtClean="0">
                <a:solidFill>
                  <a:schemeClr val="tx1"/>
                </a:solidFill>
                <a:effectLst/>
              </a:rPr>
              <a:t> and Thursdays, </a:t>
            </a:r>
            <a:r>
              <a:rPr lang="fr-FR" sz="1200" dirty="0" err="1" smtClean="0">
                <a:solidFill>
                  <a:schemeClr val="tx1"/>
                </a:solidFill>
                <a:effectLst/>
              </a:rPr>
              <a:t>twice</a:t>
            </a:r>
            <a:r>
              <a:rPr lang="fr-FR" sz="1200" dirty="0" smtClean="0">
                <a:solidFill>
                  <a:schemeClr val="tx1"/>
                </a:solidFill>
                <a:effectLst/>
              </a:rPr>
              <a:t> a </a:t>
            </a:r>
            <a:r>
              <a:rPr lang="fr-FR" sz="1200" dirty="0" err="1" smtClean="0">
                <a:solidFill>
                  <a:schemeClr val="tx1"/>
                </a:solidFill>
                <a:effectLst/>
              </a:rPr>
              <a:t>week</a:t>
            </a:r>
            <a:r>
              <a:rPr lang="fr-FR" sz="1200" dirty="0" smtClean="0">
                <a:solidFill>
                  <a:schemeClr val="tx1"/>
                </a:solidFill>
                <a:effectLst/>
              </a:rPr>
              <a:t>.</a:t>
            </a:r>
            <a:br>
              <a:rPr lang="fr-FR" sz="1200" dirty="0" smtClean="0">
                <a:solidFill>
                  <a:schemeClr val="tx1"/>
                </a:solidFill>
                <a:effectLst/>
              </a:rPr>
            </a:br>
            <a:r>
              <a:rPr lang="fr-FR" sz="1200" dirty="0" smtClean="0">
                <a:solidFill>
                  <a:schemeClr val="tx1"/>
                </a:solidFill>
                <a:effectLst/>
              </a:rPr>
              <a:t> I </a:t>
            </a:r>
            <a:r>
              <a:rPr lang="fr-FR" sz="1200" dirty="0" err="1" smtClean="0">
                <a:solidFill>
                  <a:schemeClr val="tx1"/>
                </a:solidFill>
                <a:effectLst/>
              </a:rPr>
              <a:t>don’t</a:t>
            </a:r>
            <a:r>
              <a:rPr lang="fr-FR" sz="1200" dirty="0" smtClean="0">
                <a:solidFill>
                  <a:schemeClr val="tx1"/>
                </a:solidFill>
                <a:effectLst/>
              </a:rPr>
              <a:t> </a:t>
            </a:r>
            <a:r>
              <a:rPr lang="fr-FR" sz="1200" dirty="0" err="1" smtClean="0">
                <a:solidFill>
                  <a:schemeClr val="tx1"/>
                </a:solidFill>
                <a:effectLst/>
              </a:rPr>
              <a:t>always</a:t>
            </a:r>
            <a:r>
              <a:rPr lang="fr-FR" sz="1200" dirty="0" smtClean="0">
                <a:solidFill>
                  <a:schemeClr val="tx1"/>
                </a:solidFill>
                <a:effectLst/>
              </a:rPr>
              <a:t> have croissant for breakfast. </a:t>
            </a:r>
            <a:r>
              <a:rPr lang="fr-FR" sz="1200" dirty="0" err="1" smtClean="0">
                <a:solidFill>
                  <a:schemeClr val="tx1"/>
                </a:solidFill>
                <a:effectLst/>
              </a:rPr>
              <a:t>Sometimes</a:t>
            </a:r>
            <a:r>
              <a:rPr lang="fr-FR" sz="1200" dirty="0" smtClean="0">
                <a:solidFill>
                  <a:schemeClr val="tx1"/>
                </a:solidFill>
                <a:effectLst/>
              </a:rPr>
              <a:t> I </a:t>
            </a:r>
            <a:r>
              <a:rPr lang="fr-FR" sz="1200" dirty="0" err="1" smtClean="0">
                <a:solidFill>
                  <a:schemeClr val="tx1"/>
                </a:solidFill>
                <a:effectLst/>
              </a:rPr>
              <a:t>buy</a:t>
            </a:r>
            <a:r>
              <a:rPr lang="fr-FR" sz="1200" dirty="0" smtClean="0">
                <a:solidFill>
                  <a:schemeClr val="tx1"/>
                </a:solidFill>
                <a:effectLst/>
              </a:rPr>
              <a:t> </a:t>
            </a:r>
            <a:r>
              <a:rPr lang="fr-FR" sz="1200" dirty="0" err="1" smtClean="0">
                <a:solidFill>
                  <a:schemeClr val="tx1"/>
                </a:solidFill>
                <a:effectLst/>
              </a:rPr>
              <a:t>donuts</a:t>
            </a:r>
            <a:r>
              <a:rPr lang="fr-FR" sz="1200" dirty="0" smtClean="0">
                <a:solidFill>
                  <a:schemeClr val="tx1"/>
                </a:solidFill>
                <a:effectLst/>
              </a:rPr>
              <a:t>.</a:t>
            </a:r>
            <a:br>
              <a:rPr lang="fr-FR" sz="1200" dirty="0" smtClean="0">
                <a:solidFill>
                  <a:schemeClr val="tx1"/>
                </a:solidFill>
                <a:effectLst/>
              </a:rPr>
            </a:br>
            <a:r>
              <a:rPr lang="fr-FR" sz="1200" dirty="0" smtClean="0">
                <a:solidFill>
                  <a:schemeClr val="tx1"/>
                </a:solidFill>
                <a:effectLst/>
              </a:rPr>
              <a:t/>
            </a:r>
            <a:br>
              <a:rPr lang="fr-FR" sz="1200" dirty="0" smtClean="0">
                <a:solidFill>
                  <a:schemeClr val="tx1"/>
                </a:solidFill>
                <a:effectLst/>
              </a:rPr>
            </a:br>
            <a:r>
              <a:rPr lang="fr-FR" sz="1200" dirty="0" smtClean="0">
                <a:solidFill>
                  <a:schemeClr val="tx1"/>
                </a:solidFill>
                <a:effectLst/>
              </a:rPr>
              <a:t/>
            </a:r>
            <a:br>
              <a:rPr lang="fr-FR" sz="1200" dirty="0" smtClean="0">
                <a:solidFill>
                  <a:schemeClr val="tx1"/>
                </a:solidFill>
                <a:effectLst/>
              </a:rPr>
            </a:br>
            <a:r>
              <a:rPr lang="fr-FR" sz="2000" dirty="0" smtClean="0"/>
              <a:t> - </a:t>
            </a:r>
            <a:r>
              <a:rPr lang="fr-FR" sz="2000" u="sng" dirty="0" smtClean="0"/>
              <a:t>VERBES de PROCESSUS DE PENSEE</a:t>
            </a:r>
            <a:br>
              <a:rPr lang="fr-FR" sz="2000" u="sng" dirty="0" smtClean="0"/>
            </a:br>
            <a:r>
              <a:rPr lang="fr-FR" sz="2000" dirty="0" smtClean="0">
                <a:solidFill>
                  <a:schemeClr val="bg1"/>
                </a:solidFill>
              </a:rPr>
              <a:t> know, </a:t>
            </a:r>
            <a:r>
              <a:rPr lang="fr-FR" sz="2000" dirty="0" err="1" smtClean="0">
                <a:solidFill>
                  <a:schemeClr val="bg1"/>
                </a:solidFill>
              </a:rPr>
              <a:t>remember</a:t>
            </a:r>
            <a:r>
              <a:rPr lang="fr-FR" sz="2000" dirty="0" smtClean="0">
                <a:solidFill>
                  <a:schemeClr val="bg1"/>
                </a:solidFill>
              </a:rPr>
              <a:t>, </a:t>
            </a:r>
            <a:r>
              <a:rPr lang="fr-FR" sz="2000" dirty="0" err="1" smtClean="0">
                <a:solidFill>
                  <a:schemeClr val="bg1"/>
                </a:solidFill>
              </a:rPr>
              <a:t>believe</a:t>
            </a:r>
            <a:r>
              <a:rPr lang="fr-FR" sz="2000" dirty="0" smtClean="0">
                <a:solidFill>
                  <a:schemeClr val="bg1"/>
                </a:solidFill>
              </a:rPr>
              <a:t>, </a:t>
            </a:r>
            <a:r>
              <a:rPr lang="fr-FR" sz="2000" dirty="0" err="1" smtClean="0">
                <a:solidFill>
                  <a:schemeClr val="bg1"/>
                </a:solidFill>
              </a:rPr>
              <a:t>like</a:t>
            </a:r>
            <a:r>
              <a:rPr lang="fr-FR" sz="2000" dirty="0" smtClean="0">
                <a:solidFill>
                  <a:schemeClr val="bg1"/>
                </a:solidFill>
              </a:rPr>
              <a:t>, </a:t>
            </a:r>
            <a:r>
              <a:rPr lang="fr-FR" sz="2000" dirty="0" err="1" smtClean="0">
                <a:solidFill>
                  <a:schemeClr val="bg1"/>
                </a:solidFill>
              </a:rPr>
              <a:t>want</a:t>
            </a:r>
            <a:r>
              <a:rPr lang="fr-FR" sz="2000" dirty="0" smtClean="0">
                <a:solidFill>
                  <a:schemeClr val="bg1"/>
                </a:solidFill>
              </a:rPr>
              <a:t>, </a:t>
            </a:r>
            <a:r>
              <a:rPr lang="fr-FR" sz="2000" dirty="0" err="1" smtClean="0">
                <a:solidFill>
                  <a:schemeClr val="bg1"/>
                </a:solidFill>
              </a:rPr>
              <a:t>understand</a:t>
            </a:r>
            <a:r>
              <a:rPr lang="fr-FR" sz="2000" dirty="0" smtClean="0">
                <a:solidFill>
                  <a:schemeClr val="bg1"/>
                </a:solidFill>
              </a:rPr>
              <a:t>, </a:t>
            </a:r>
            <a:r>
              <a:rPr lang="fr-FR" sz="2000" dirty="0" err="1" smtClean="0">
                <a:solidFill>
                  <a:schemeClr val="bg1"/>
                </a:solidFill>
              </a:rPr>
              <a:t>agree</a:t>
            </a:r>
            <a:r>
              <a:rPr lang="fr-FR" sz="2000" dirty="0" smtClean="0">
                <a:solidFill>
                  <a:schemeClr val="bg1"/>
                </a:solidFill>
              </a:rPr>
              <a:t> … </a:t>
            </a:r>
            <a:br>
              <a:rPr lang="fr-FR" sz="2000" dirty="0" smtClean="0">
                <a:solidFill>
                  <a:schemeClr val="bg1"/>
                </a:solidFill>
              </a:rPr>
            </a:br>
            <a:r>
              <a:rPr lang="fr-FR" sz="2000" u="sng" dirty="0" smtClean="0">
                <a:solidFill>
                  <a:schemeClr val="tx1"/>
                </a:solidFill>
              </a:rPr>
              <a:t>Ex:</a:t>
            </a:r>
            <a:r>
              <a:rPr lang="fr-FR" sz="2000" dirty="0" smtClean="0">
                <a:solidFill>
                  <a:schemeClr val="tx1"/>
                </a:solidFill>
              </a:rPr>
              <a:t> I </a:t>
            </a:r>
            <a:r>
              <a:rPr lang="fr-FR" sz="2000" dirty="0" err="1" smtClean="0">
                <a:solidFill>
                  <a:schemeClr val="tx1"/>
                </a:solidFill>
              </a:rPr>
              <a:t>don’t</a:t>
            </a:r>
            <a:r>
              <a:rPr lang="fr-FR" sz="2000" dirty="0" smtClean="0">
                <a:solidFill>
                  <a:schemeClr val="tx1"/>
                </a:solidFill>
              </a:rPr>
              <a:t> </a:t>
            </a:r>
            <a:r>
              <a:rPr lang="fr-FR" sz="2000" u="sng" dirty="0" smtClean="0">
                <a:solidFill>
                  <a:schemeClr val="tx1"/>
                </a:solidFill>
              </a:rPr>
              <a:t>know</a:t>
            </a:r>
            <a:r>
              <a:rPr lang="fr-FR" sz="2000" dirty="0" smtClean="0">
                <a:solidFill>
                  <a:schemeClr val="tx1"/>
                </a:solidFill>
              </a:rPr>
              <a:t> the </a:t>
            </a:r>
            <a:r>
              <a:rPr lang="fr-FR" sz="2000" dirty="0" err="1" smtClean="0">
                <a:solidFill>
                  <a:schemeClr val="tx1"/>
                </a:solidFill>
              </a:rPr>
              <a:t>answer</a:t>
            </a:r>
            <a:r>
              <a:rPr lang="fr-FR" sz="2000" dirty="0" smtClean="0">
                <a:solidFill>
                  <a:schemeClr val="tx1"/>
                </a:solidFill>
              </a:rPr>
              <a:t> </a:t>
            </a:r>
            <a:r>
              <a:rPr lang="fr-FR" sz="2000" dirty="0" err="1" smtClean="0">
                <a:solidFill>
                  <a:schemeClr val="tx1"/>
                </a:solidFill>
              </a:rPr>
              <a:t>because</a:t>
            </a:r>
            <a:r>
              <a:rPr lang="fr-FR" sz="2000" dirty="0" smtClean="0">
                <a:solidFill>
                  <a:schemeClr val="tx1"/>
                </a:solidFill>
              </a:rPr>
              <a:t> I </a:t>
            </a:r>
            <a:r>
              <a:rPr lang="fr-FR" sz="2000" dirty="0" err="1" smtClean="0">
                <a:solidFill>
                  <a:schemeClr val="tx1"/>
                </a:solidFill>
              </a:rPr>
              <a:t>don’t</a:t>
            </a:r>
            <a:r>
              <a:rPr lang="fr-FR" sz="2000" dirty="0" smtClean="0">
                <a:solidFill>
                  <a:schemeClr val="tx1"/>
                </a:solidFill>
              </a:rPr>
              <a:t> </a:t>
            </a:r>
            <a:r>
              <a:rPr lang="fr-FR" sz="2000" u="sng" dirty="0" err="1" smtClean="0">
                <a:solidFill>
                  <a:schemeClr val="tx1"/>
                </a:solidFill>
              </a:rPr>
              <a:t>understand</a:t>
            </a:r>
            <a:r>
              <a:rPr lang="fr-FR" sz="2000" dirty="0" smtClean="0">
                <a:solidFill>
                  <a:schemeClr val="tx1"/>
                </a:solidFill>
              </a:rPr>
              <a:t> the question.</a:t>
            </a:r>
            <a:r>
              <a:rPr lang="fr-FR" sz="2000" dirty="0" smtClean="0">
                <a:solidFill>
                  <a:schemeClr val="tx1"/>
                </a:solidFill>
                <a:effectLst/>
              </a:rPr>
              <a:t/>
            </a:r>
            <a:br>
              <a:rPr lang="fr-FR" sz="2000" dirty="0" smtClean="0">
                <a:solidFill>
                  <a:schemeClr val="tx1"/>
                </a:solidFill>
                <a:effectLst/>
              </a:rPr>
            </a:br>
            <a:endParaRPr lang="fr-FR" sz="2000"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450506"/>
          </a:xfrm>
        </p:spPr>
        <p:txBody>
          <a:bodyPr>
            <a:normAutofit fontScale="90000"/>
          </a:bodyPr>
          <a:lstStyle/>
          <a:p>
            <a:pPr algn="l"/>
            <a:r>
              <a:rPr lang="fr-FR" sz="1000" dirty="0" smtClean="0"/>
              <a:t>- </a:t>
            </a:r>
            <a:r>
              <a:rPr lang="fr-FR" sz="1000" u="sng" dirty="0" smtClean="0"/>
              <a:t>CARACTERISTIQUE GENERALE DU SUJET:</a:t>
            </a:r>
            <a:br>
              <a:rPr lang="fr-FR" sz="1000" u="sng" dirty="0" smtClean="0"/>
            </a:br>
            <a:r>
              <a:rPr lang="fr-FR" sz="1000" u="sng" dirty="0" smtClean="0">
                <a:solidFill>
                  <a:schemeClr val="tx1"/>
                </a:solidFill>
              </a:rPr>
              <a:t>Ex: </a:t>
            </a:r>
            <a:r>
              <a:rPr lang="fr-FR" sz="1000" dirty="0" smtClean="0">
                <a:solidFill>
                  <a:schemeClr val="tx1"/>
                </a:solidFill>
                <a:effectLst/>
              </a:rPr>
              <a:t> He </a:t>
            </a:r>
            <a:r>
              <a:rPr lang="fr-FR" sz="1000" dirty="0" err="1" smtClean="0">
                <a:solidFill>
                  <a:schemeClr val="tx1"/>
                </a:solidFill>
                <a:effectLst/>
              </a:rPr>
              <a:t>is</a:t>
            </a:r>
            <a:r>
              <a:rPr lang="fr-FR" sz="1000" dirty="0" smtClean="0">
                <a:solidFill>
                  <a:schemeClr val="tx1"/>
                </a:solidFill>
                <a:effectLst/>
              </a:rPr>
              <a:t> a </a:t>
            </a:r>
            <a:r>
              <a:rPr lang="fr-FR" sz="1000" dirty="0" err="1" smtClean="0">
                <a:solidFill>
                  <a:schemeClr val="tx1"/>
                </a:solidFill>
                <a:effectLst/>
              </a:rPr>
              <a:t>teacher</a:t>
            </a:r>
            <a:r>
              <a:rPr lang="fr-FR" sz="1000" dirty="0" smtClean="0">
                <a:solidFill>
                  <a:schemeClr val="tx1"/>
                </a:solidFill>
                <a:effectLst/>
              </a:rPr>
              <a:t> in </a:t>
            </a:r>
            <a:r>
              <a:rPr lang="fr-FR" sz="1000" dirty="0" err="1" smtClean="0">
                <a:solidFill>
                  <a:schemeClr val="tx1"/>
                </a:solidFill>
                <a:effectLst/>
              </a:rPr>
              <a:t>my</a:t>
            </a:r>
            <a:r>
              <a:rPr lang="fr-FR" sz="1000" dirty="0" smtClean="0">
                <a:solidFill>
                  <a:schemeClr val="tx1"/>
                </a:solidFill>
                <a:effectLst/>
              </a:rPr>
              <a:t> </a:t>
            </a:r>
            <a:r>
              <a:rPr lang="fr-FR" sz="1000" dirty="0" err="1" smtClean="0">
                <a:solidFill>
                  <a:schemeClr val="tx1"/>
                </a:solidFill>
                <a:effectLst/>
              </a:rPr>
              <a:t>school</a:t>
            </a:r>
            <a:r>
              <a:rPr lang="fr-FR" sz="1000" dirty="0" smtClean="0">
                <a:solidFill>
                  <a:schemeClr val="tx1"/>
                </a:solidFill>
                <a:effectLst/>
              </a:rPr>
              <a:t>. He </a:t>
            </a:r>
            <a:r>
              <a:rPr lang="fr-FR" sz="1000" u="sng" dirty="0" err="1" smtClean="0">
                <a:solidFill>
                  <a:schemeClr val="tx1"/>
                </a:solidFill>
                <a:effectLst/>
              </a:rPr>
              <a:t>teaches</a:t>
            </a:r>
            <a:r>
              <a:rPr lang="fr-FR" sz="1000" dirty="0" smtClean="0">
                <a:solidFill>
                  <a:schemeClr val="tx1"/>
                </a:solidFill>
                <a:effectLst/>
              </a:rPr>
              <a:t> maths.</a:t>
            </a:r>
            <a:br>
              <a:rPr lang="fr-FR" sz="1000" dirty="0" smtClean="0">
                <a:solidFill>
                  <a:schemeClr val="tx1"/>
                </a:solidFill>
                <a:effectLst/>
              </a:rPr>
            </a:br>
            <a:r>
              <a:rPr lang="fr-FR" sz="1000" dirty="0" smtClean="0">
                <a:solidFill>
                  <a:schemeClr val="tx1"/>
                </a:solidFill>
                <a:effectLst/>
              </a:rPr>
              <a:t>       </a:t>
            </a:r>
            <a:r>
              <a:rPr lang="fr-FR" sz="1000" dirty="0" err="1" smtClean="0">
                <a:solidFill>
                  <a:schemeClr val="tx1"/>
                </a:solidFill>
                <a:effectLst/>
              </a:rPr>
              <a:t>She</a:t>
            </a:r>
            <a:r>
              <a:rPr lang="fr-FR" sz="1000" dirty="0" smtClean="0">
                <a:solidFill>
                  <a:schemeClr val="tx1"/>
                </a:solidFill>
                <a:effectLst/>
              </a:rPr>
              <a:t> </a:t>
            </a:r>
            <a:r>
              <a:rPr lang="fr-FR" sz="1000" dirty="0" err="1" smtClean="0">
                <a:solidFill>
                  <a:schemeClr val="tx1"/>
                </a:solidFill>
                <a:effectLst/>
              </a:rPr>
              <a:t>is</a:t>
            </a:r>
            <a:r>
              <a:rPr lang="fr-FR" sz="1000" dirty="0" smtClean="0">
                <a:solidFill>
                  <a:schemeClr val="tx1"/>
                </a:solidFill>
                <a:effectLst/>
              </a:rPr>
              <a:t> a </a:t>
            </a:r>
            <a:r>
              <a:rPr lang="fr-FR" sz="1000" dirty="0" err="1" smtClean="0">
                <a:solidFill>
                  <a:schemeClr val="tx1"/>
                </a:solidFill>
                <a:effectLst/>
              </a:rPr>
              <a:t>writer</a:t>
            </a:r>
            <a:r>
              <a:rPr lang="fr-FR" sz="1000" dirty="0" smtClean="0">
                <a:solidFill>
                  <a:schemeClr val="tx1"/>
                </a:solidFill>
                <a:effectLst/>
              </a:rPr>
              <a:t>. </a:t>
            </a:r>
            <a:r>
              <a:rPr lang="fr-FR" sz="1000" dirty="0" err="1" smtClean="0">
                <a:solidFill>
                  <a:schemeClr val="tx1"/>
                </a:solidFill>
                <a:effectLst/>
              </a:rPr>
              <a:t>She</a:t>
            </a:r>
            <a:r>
              <a:rPr lang="fr-FR" sz="1000" dirty="0" smtClean="0">
                <a:solidFill>
                  <a:schemeClr val="tx1"/>
                </a:solidFill>
                <a:effectLst/>
              </a:rPr>
              <a:t> </a:t>
            </a:r>
            <a:r>
              <a:rPr lang="fr-FR" sz="1000" u="sng" dirty="0" err="1" smtClean="0">
                <a:solidFill>
                  <a:schemeClr val="tx1"/>
                </a:solidFill>
                <a:effectLst/>
              </a:rPr>
              <a:t>writes</a:t>
            </a:r>
            <a:r>
              <a:rPr lang="fr-FR" sz="1000" dirty="0" smtClean="0">
                <a:solidFill>
                  <a:schemeClr val="tx1"/>
                </a:solidFill>
                <a:effectLst/>
              </a:rPr>
              <a:t> books for </a:t>
            </a:r>
            <a:r>
              <a:rPr lang="fr-FR" sz="1000" dirty="0" err="1" smtClean="0">
                <a:solidFill>
                  <a:schemeClr val="tx1"/>
                </a:solidFill>
                <a:effectLst/>
              </a:rPr>
              <a:t>children</a:t>
            </a:r>
            <a:r>
              <a:rPr lang="fr-FR" sz="1000" dirty="0" smtClean="0">
                <a:solidFill>
                  <a:schemeClr val="tx1"/>
                </a:solidFill>
                <a:effectLst/>
              </a:rPr>
              <a:t>.</a:t>
            </a:r>
            <a:br>
              <a:rPr lang="fr-FR" sz="1000" dirty="0" smtClean="0">
                <a:solidFill>
                  <a:schemeClr val="tx1"/>
                </a:solidFill>
                <a:effectLst/>
              </a:rPr>
            </a:br>
            <a:r>
              <a:rPr lang="fr-FR" sz="1000" dirty="0" smtClean="0">
                <a:solidFill>
                  <a:schemeClr val="tx1"/>
                </a:solidFill>
                <a:effectLst/>
              </a:rPr>
              <a:t/>
            </a:r>
            <a:br>
              <a:rPr lang="fr-FR" sz="1000" dirty="0" smtClean="0">
                <a:solidFill>
                  <a:schemeClr val="tx1"/>
                </a:solidFill>
                <a:effectLst/>
              </a:rPr>
            </a:br>
            <a:r>
              <a:rPr lang="fr-FR" sz="1000" dirty="0" smtClean="0">
                <a:solidFill>
                  <a:schemeClr val="tx1"/>
                </a:solidFill>
                <a:effectLst/>
              </a:rPr>
              <a:t/>
            </a:r>
            <a:br>
              <a:rPr lang="fr-FR" sz="1000" dirty="0" smtClean="0">
                <a:solidFill>
                  <a:schemeClr val="tx1"/>
                </a:solidFill>
                <a:effectLst/>
              </a:rPr>
            </a:br>
            <a:r>
              <a:rPr lang="fr-FR" sz="1000" dirty="0" smtClean="0"/>
              <a:t> - </a:t>
            </a:r>
            <a:r>
              <a:rPr lang="fr-FR" sz="1000" u="sng" dirty="0" smtClean="0"/>
              <a:t>VERITES PERMANENTES, PROVERBES:</a:t>
            </a:r>
            <a:br>
              <a:rPr lang="fr-FR" sz="1000" u="sng" dirty="0" smtClean="0"/>
            </a:br>
            <a:r>
              <a:rPr lang="fr-FR" sz="1000" dirty="0" smtClean="0">
                <a:solidFill>
                  <a:schemeClr val="tx1"/>
                </a:solidFill>
                <a:effectLst/>
              </a:rPr>
              <a:t> </a:t>
            </a:r>
            <a:r>
              <a:rPr lang="fr-FR" sz="1000" u="sng" dirty="0" smtClean="0">
                <a:solidFill>
                  <a:schemeClr val="tx1"/>
                </a:solidFill>
              </a:rPr>
              <a:t>Ex: </a:t>
            </a:r>
            <a:r>
              <a:rPr lang="fr-FR" sz="1000" dirty="0" smtClean="0">
                <a:solidFill>
                  <a:schemeClr val="tx1"/>
                </a:solidFill>
                <a:effectLst/>
              </a:rPr>
              <a:t> </a:t>
            </a:r>
            <a:r>
              <a:rPr lang="fr-FR" sz="1000" dirty="0" err="1" smtClean="0">
                <a:solidFill>
                  <a:schemeClr val="tx1"/>
                </a:solidFill>
                <a:effectLst/>
              </a:rPr>
              <a:t>Birds</a:t>
            </a:r>
            <a:r>
              <a:rPr lang="fr-FR" sz="1000" dirty="0" smtClean="0">
                <a:solidFill>
                  <a:schemeClr val="tx1"/>
                </a:solidFill>
                <a:effectLst/>
              </a:rPr>
              <a:t> </a:t>
            </a:r>
            <a:r>
              <a:rPr lang="fr-FR" sz="1000" dirty="0" err="1" smtClean="0">
                <a:solidFill>
                  <a:schemeClr val="tx1"/>
                </a:solidFill>
                <a:effectLst/>
              </a:rPr>
              <a:t>fly</a:t>
            </a:r>
            <a:r>
              <a:rPr lang="fr-FR" sz="1000" dirty="0" smtClean="0">
                <a:solidFill>
                  <a:schemeClr val="tx1"/>
                </a:solidFill>
                <a:effectLst/>
              </a:rPr>
              <a:t>. Fish </a:t>
            </a:r>
            <a:r>
              <a:rPr lang="fr-FR" sz="1000" dirty="0" err="1" smtClean="0">
                <a:solidFill>
                  <a:schemeClr val="tx1"/>
                </a:solidFill>
                <a:effectLst/>
              </a:rPr>
              <a:t>swim</a:t>
            </a:r>
            <a:r>
              <a:rPr lang="fr-FR" sz="1000" dirty="0" smtClean="0">
                <a:solidFill>
                  <a:schemeClr val="tx1"/>
                </a:solidFill>
                <a:effectLst/>
              </a:rPr>
              <a:t>. </a:t>
            </a:r>
            <a:br>
              <a:rPr lang="fr-FR" sz="1000" dirty="0" smtClean="0">
                <a:solidFill>
                  <a:schemeClr val="tx1"/>
                </a:solidFill>
                <a:effectLst/>
              </a:rPr>
            </a:br>
            <a:r>
              <a:rPr lang="fr-FR" sz="1000" dirty="0" smtClean="0">
                <a:solidFill>
                  <a:schemeClr val="tx1"/>
                </a:solidFill>
                <a:effectLst/>
              </a:rPr>
              <a:t>       </a:t>
            </a:r>
            <a:r>
              <a:rPr lang="fr-FR" sz="1000" dirty="0" err="1" smtClean="0">
                <a:solidFill>
                  <a:schemeClr val="tx1"/>
                </a:solidFill>
                <a:effectLst/>
              </a:rPr>
              <a:t>Charity</a:t>
            </a:r>
            <a:r>
              <a:rPr lang="fr-FR" sz="1000" dirty="0" smtClean="0">
                <a:solidFill>
                  <a:schemeClr val="tx1"/>
                </a:solidFill>
                <a:effectLst/>
              </a:rPr>
              <a:t> </a:t>
            </a:r>
            <a:r>
              <a:rPr lang="fr-FR" sz="1000" dirty="0" err="1" smtClean="0">
                <a:solidFill>
                  <a:schemeClr val="tx1"/>
                </a:solidFill>
                <a:effectLst/>
              </a:rPr>
              <a:t>begins</a:t>
            </a:r>
            <a:r>
              <a:rPr lang="fr-FR" sz="1000" dirty="0" smtClean="0">
                <a:solidFill>
                  <a:schemeClr val="tx1"/>
                </a:solidFill>
                <a:effectLst/>
              </a:rPr>
              <a:t> </a:t>
            </a:r>
            <a:r>
              <a:rPr lang="fr-FR" sz="1000" dirty="0" err="1" smtClean="0">
                <a:solidFill>
                  <a:schemeClr val="tx1"/>
                </a:solidFill>
                <a:effectLst/>
              </a:rPr>
              <a:t>at</a:t>
            </a:r>
            <a:r>
              <a:rPr lang="fr-FR" sz="1000" dirty="0" smtClean="0">
                <a:solidFill>
                  <a:schemeClr val="tx1"/>
                </a:solidFill>
                <a:effectLst/>
              </a:rPr>
              <a:t> home.</a:t>
            </a:r>
            <a:br>
              <a:rPr lang="fr-FR" sz="1000" dirty="0" smtClean="0">
                <a:solidFill>
                  <a:schemeClr val="tx1"/>
                </a:solidFill>
                <a:effectLst/>
              </a:rPr>
            </a:br>
            <a:r>
              <a:rPr lang="fr-FR" sz="1000" dirty="0" smtClean="0">
                <a:solidFill>
                  <a:schemeClr val="tx1"/>
                </a:solidFill>
                <a:effectLst/>
              </a:rPr>
              <a:t/>
            </a:r>
            <a:br>
              <a:rPr lang="fr-FR" sz="1000" dirty="0" smtClean="0">
                <a:solidFill>
                  <a:schemeClr val="tx1"/>
                </a:solidFill>
                <a:effectLst/>
              </a:rPr>
            </a:br>
            <a:r>
              <a:rPr lang="fr-FR" sz="1000" dirty="0" smtClean="0">
                <a:solidFill>
                  <a:schemeClr val="tx1"/>
                </a:solidFill>
                <a:effectLst/>
              </a:rPr>
              <a:t/>
            </a:r>
            <a:br>
              <a:rPr lang="fr-FR" sz="1000" dirty="0" smtClean="0">
                <a:solidFill>
                  <a:schemeClr val="tx1"/>
                </a:solidFill>
                <a:effectLst/>
              </a:rPr>
            </a:br>
            <a:r>
              <a:rPr lang="fr-FR" sz="1000" dirty="0" smtClean="0"/>
              <a:t>- </a:t>
            </a:r>
            <a:r>
              <a:rPr lang="fr-FR" sz="1000" u="sng" dirty="0" smtClean="0"/>
              <a:t>VALEUR FREQUENTATIVE, « HABITUDE », ACTION REPETEE:</a:t>
            </a:r>
            <a:br>
              <a:rPr lang="fr-FR" sz="1000" u="sng" dirty="0" smtClean="0"/>
            </a:br>
            <a:r>
              <a:rPr lang="fr-FR" sz="1000" dirty="0" smtClean="0"/>
              <a:t>   </a:t>
            </a:r>
            <a:r>
              <a:rPr lang="fr-FR" sz="1000" dirty="0" err="1" smtClean="0">
                <a:solidFill>
                  <a:schemeClr val="bg1"/>
                </a:solidFill>
              </a:rPr>
              <a:t>often</a:t>
            </a:r>
            <a:r>
              <a:rPr lang="fr-FR" sz="1000" dirty="0" smtClean="0">
                <a:solidFill>
                  <a:schemeClr val="bg1"/>
                </a:solidFill>
              </a:rPr>
              <a:t>, </a:t>
            </a:r>
            <a:r>
              <a:rPr lang="fr-FR" sz="1000" dirty="0" err="1" smtClean="0">
                <a:solidFill>
                  <a:schemeClr val="bg1"/>
                </a:solidFill>
              </a:rPr>
              <a:t>never</a:t>
            </a:r>
            <a:r>
              <a:rPr lang="fr-FR" sz="1000" dirty="0" smtClean="0">
                <a:solidFill>
                  <a:schemeClr val="bg1"/>
                </a:solidFill>
              </a:rPr>
              <a:t>, </a:t>
            </a:r>
            <a:r>
              <a:rPr lang="fr-FR" sz="1000" dirty="0" err="1" smtClean="0">
                <a:solidFill>
                  <a:schemeClr val="bg1"/>
                </a:solidFill>
              </a:rPr>
              <a:t>sometimes</a:t>
            </a:r>
            <a:r>
              <a:rPr lang="fr-FR" sz="1000" dirty="0" smtClean="0">
                <a:solidFill>
                  <a:schemeClr val="bg1"/>
                </a:solidFill>
              </a:rPr>
              <a:t>, on </a:t>
            </a:r>
            <a:r>
              <a:rPr lang="fr-FR" sz="1000" dirty="0" err="1" smtClean="0">
                <a:solidFill>
                  <a:schemeClr val="bg1"/>
                </a:solidFill>
              </a:rPr>
              <a:t>Sundays</a:t>
            </a:r>
            <a:r>
              <a:rPr lang="fr-FR" sz="1000" dirty="0" smtClean="0">
                <a:solidFill>
                  <a:schemeClr val="bg1"/>
                </a:solidFill>
              </a:rPr>
              <a:t>, in the </a:t>
            </a:r>
            <a:r>
              <a:rPr lang="fr-FR" sz="1000" dirty="0" err="1" smtClean="0">
                <a:solidFill>
                  <a:schemeClr val="bg1"/>
                </a:solidFill>
              </a:rPr>
              <a:t>morning</a:t>
            </a:r>
            <a:r>
              <a:rPr lang="fr-FR" sz="1000" dirty="0" smtClean="0">
                <a:solidFill>
                  <a:schemeClr val="bg1"/>
                </a:solidFill>
              </a:rPr>
              <a:t>, </a:t>
            </a:r>
            <a:r>
              <a:rPr lang="fr-FR" sz="1000" dirty="0" err="1" smtClean="0">
                <a:solidFill>
                  <a:schemeClr val="bg1"/>
                </a:solidFill>
              </a:rPr>
              <a:t>every</a:t>
            </a:r>
            <a:r>
              <a:rPr lang="fr-FR" sz="1000" dirty="0" smtClean="0">
                <a:solidFill>
                  <a:schemeClr val="bg1"/>
                </a:solidFill>
              </a:rPr>
              <a:t> </a:t>
            </a:r>
            <a:r>
              <a:rPr lang="fr-FR" sz="1000" dirty="0" err="1" smtClean="0">
                <a:solidFill>
                  <a:schemeClr val="bg1"/>
                </a:solidFill>
              </a:rPr>
              <a:t>week</a:t>
            </a:r>
            <a:r>
              <a:rPr lang="fr-FR" sz="1000" dirty="0" smtClean="0">
                <a:solidFill>
                  <a:schemeClr val="bg1"/>
                </a:solidFill>
              </a:rPr>
              <a:t>, </a:t>
            </a:r>
            <a:r>
              <a:rPr lang="fr-FR" sz="1000" dirty="0" err="1" smtClean="0">
                <a:solidFill>
                  <a:schemeClr val="bg1"/>
                </a:solidFill>
              </a:rPr>
              <a:t>generally</a:t>
            </a:r>
            <a:r>
              <a:rPr lang="fr-FR" sz="1000" dirty="0" smtClean="0">
                <a:solidFill>
                  <a:schemeClr val="bg1"/>
                </a:solidFill>
              </a:rPr>
              <a:t> …</a:t>
            </a:r>
            <a:br>
              <a:rPr lang="fr-FR" sz="1000" dirty="0" smtClean="0">
                <a:solidFill>
                  <a:schemeClr val="bg1"/>
                </a:solidFill>
              </a:rPr>
            </a:br>
            <a:r>
              <a:rPr lang="fr-FR" sz="1000" u="sng" dirty="0" smtClean="0">
                <a:solidFill>
                  <a:schemeClr val="tx1"/>
                </a:solidFill>
              </a:rPr>
              <a:t> Ex: </a:t>
            </a:r>
            <a:r>
              <a:rPr lang="fr-FR" sz="1000" dirty="0" smtClean="0">
                <a:solidFill>
                  <a:schemeClr val="tx1"/>
                </a:solidFill>
                <a:effectLst/>
              </a:rPr>
              <a:t> He </a:t>
            </a:r>
            <a:r>
              <a:rPr lang="fr-FR" sz="1000" dirty="0" err="1" smtClean="0">
                <a:solidFill>
                  <a:schemeClr val="tx1"/>
                </a:solidFill>
                <a:effectLst/>
              </a:rPr>
              <a:t>goes</a:t>
            </a:r>
            <a:r>
              <a:rPr lang="fr-FR" sz="1000" dirty="0" smtClean="0">
                <a:solidFill>
                  <a:schemeClr val="tx1"/>
                </a:solidFill>
                <a:effectLst/>
              </a:rPr>
              <a:t> to the gym on </a:t>
            </a:r>
            <a:r>
              <a:rPr lang="fr-FR" sz="1000" dirty="0" err="1" smtClean="0">
                <a:solidFill>
                  <a:schemeClr val="tx1"/>
                </a:solidFill>
                <a:effectLst/>
              </a:rPr>
              <a:t>Mondays</a:t>
            </a:r>
            <a:r>
              <a:rPr lang="fr-FR" sz="1000" dirty="0" smtClean="0">
                <a:solidFill>
                  <a:schemeClr val="tx1"/>
                </a:solidFill>
                <a:effectLst/>
              </a:rPr>
              <a:t> and Thursdays, </a:t>
            </a:r>
            <a:r>
              <a:rPr lang="fr-FR" sz="1000" dirty="0" err="1" smtClean="0">
                <a:solidFill>
                  <a:schemeClr val="tx1"/>
                </a:solidFill>
                <a:effectLst/>
              </a:rPr>
              <a:t>twice</a:t>
            </a:r>
            <a:r>
              <a:rPr lang="fr-FR" sz="1000" dirty="0" smtClean="0">
                <a:solidFill>
                  <a:schemeClr val="tx1"/>
                </a:solidFill>
                <a:effectLst/>
              </a:rPr>
              <a:t> a </a:t>
            </a:r>
            <a:r>
              <a:rPr lang="fr-FR" sz="1000" dirty="0" err="1" smtClean="0">
                <a:solidFill>
                  <a:schemeClr val="tx1"/>
                </a:solidFill>
                <a:effectLst/>
              </a:rPr>
              <a:t>week</a:t>
            </a:r>
            <a:r>
              <a:rPr lang="fr-FR" sz="1000" dirty="0" smtClean="0">
                <a:solidFill>
                  <a:schemeClr val="tx1"/>
                </a:solidFill>
                <a:effectLst/>
              </a:rPr>
              <a:t>.</a:t>
            </a:r>
            <a:br>
              <a:rPr lang="fr-FR" sz="1000" dirty="0" smtClean="0">
                <a:solidFill>
                  <a:schemeClr val="tx1"/>
                </a:solidFill>
                <a:effectLst/>
              </a:rPr>
            </a:br>
            <a:r>
              <a:rPr lang="fr-FR" sz="1000" dirty="0" smtClean="0">
                <a:solidFill>
                  <a:schemeClr val="tx1"/>
                </a:solidFill>
                <a:effectLst/>
              </a:rPr>
              <a:t> I </a:t>
            </a:r>
            <a:r>
              <a:rPr lang="fr-FR" sz="1000" dirty="0" err="1" smtClean="0">
                <a:solidFill>
                  <a:schemeClr val="tx1"/>
                </a:solidFill>
                <a:effectLst/>
              </a:rPr>
              <a:t>don’t</a:t>
            </a:r>
            <a:r>
              <a:rPr lang="fr-FR" sz="1000" dirty="0" smtClean="0">
                <a:solidFill>
                  <a:schemeClr val="tx1"/>
                </a:solidFill>
                <a:effectLst/>
              </a:rPr>
              <a:t> </a:t>
            </a:r>
            <a:r>
              <a:rPr lang="fr-FR" sz="1000" dirty="0" err="1" smtClean="0">
                <a:solidFill>
                  <a:schemeClr val="tx1"/>
                </a:solidFill>
                <a:effectLst/>
              </a:rPr>
              <a:t>always</a:t>
            </a:r>
            <a:r>
              <a:rPr lang="fr-FR" sz="1000" dirty="0" smtClean="0">
                <a:solidFill>
                  <a:schemeClr val="tx1"/>
                </a:solidFill>
                <a:effectLst/>
              </a:rPr>
              <a:t> have croissant for breakfast. </a:t>
            </a:r>
            <a:r>
              <a:rPr lang="fr-FR" sz="1000" dirty="0" err="1" smtClean="0">
                <a:solidFill>
                  <a:schemeClr val="tx1"/>
                </a:solidFill>
                <a:effectLst/>
              </a:rPr>
              <a:t>Sometimes</a:t>
            </a:r>
            <a:r>
              <a:rPr lang="fr-FR" sz="1000" dirty="0" smtClean="0">
                <a:solidFill>
                  <a:schemeClr val="tx1"/>
                </a:solidFill>
                <a:effectLst/>
              </a:rPr>
              <a:t> I </a:t>
            </a:r>
            <a:r>
              <a:rPr lang="fr-FR" sz="1000" dirty="0" err="1" smtClean="0">
                <a:solidFill>
                  <a:schemeClr val="tx1"/>
                </a:solidFill>
                <a:effectLst/>
              </a:rPr>
              <a:t>buy</a:t>
            </a:r>
            <a:r>
              <a:rPr lang="fr-FR" sz="1000" dirty="0" smtClean="0">
                <a:solidFill>
                  <a:schemeClr val="tx1"/>
                </a:solidFill>
                <a:effectLst/>
              </a:rPr>
              <a:t> </a:t>
            </a:r>
            <a:r>
              <a:rPr lang="fr-FR" sz="1000" dirty="0" err="1" smtClean="0">
                <a:solidFill>
                  <a:schemeClr val="tx1"/>
                </a:solidFill>
                <a:effectLst/>
              </a:rPr>
              <a:t>donuts</a:t>
            </a:r>
            <a:r>
              <a:rPr lang="fr-FR" sz="1000" dirty="0" smtClean="0">
                <a:solidFill>
                  <a:schemeClr val="tx1"/>
                </a:solidFill>
                <a:effectLst/>
              </a:rPr>
              <a:t>.</a:t>
            </a:r>
            <a:br>
              <a:rPr lang="fr-FR" sz="1000" dirty="0" smtClean="0">
                <a:solidFill>
                  <a:schemeClr val="tx1"/>
                </a:solidFill>
                <a:effectLst/>
              </a:rPr>
            </a:br>
            <a:r>
              <a:rPr lang="fr-FR" sz="1000" dirty="0" smtClean="0">
                <a:solidFill>
                  <a:schemeClr val="tx1"/>
                </a:solidFill>
                <a:effectLst/>
              </a:rPr>
              <a:t/>
            </a:r>
            <a:br>
              <a:rPr lang="fr-FR" sz="1000" dirty="0" smtClean="0">
                <a:solidFill>
                  <a:schemeClr val="tx1"/>
                </a:solidFill>
                <a:effectLst/>
              </a:rPr>
            </a:br>
            <a:r>
              <a:rPr lang="fr-FR" sz="1000" dirty="0" smtClean="0">
                <a:solidFill>
                  <a:schemeClr val="tx1"/>
                </a:solidFill>
                <a:effectLst/>
              </a:rPr>
              <a:t/>
            </a:r>
            <a:br>
              <a:rPr lang="fr-FR" sz="1000" dirty="0" smtClean="0">
                <a:solidFill>
                  <a:schemeClr val="tx1"/>
                </a:solidFill>
                <a:effectLst/>
              </a:rPr>
            </a:br>
            <a:r>
              <a:rPr lang="fr-FR" sz="1000" dirty="0" smtClean="0"/>
              <a:t> - </a:t>
            </a:r>
            <a:r>
              <a:rPr lang="fr-FR" sz="1000" u="sng" dirty="0" smtClean="0"/>
              <a:t>VERBES de PROCESSUS DE PENSEE</a:t>
            </a:r>
            <a:br>
              <a:rPr lang="fr-FR" sz="1000" u="sng" dirty="0" smtClean="0"/>
            </a:br>
            <a:r>
              <a:rPr lang="fr-FR" sz="1000" dirty="0" smtClean="0">
                <a:solidFill>
                  <a:schemeClr val="bg1"/>
                </a:solidFill>
              </a:rPr>
              <a:t> know, </a:t>
            </a:r>
            <a:r>
              <a:rPr lang="fr-FR" sz="1000" dirty="0" err="1" smtClean="0">
                <a:solidFill>
                  <a:schemeClr val="bg1"/>
                </a:solidFill>
              </a:rPr>
              <a:t>remember</a:t>
            </a:r>
            <a:r>
              <a:rPr lang="fr-FR" sz="1000" dirty="0" smtClean="0">
                <a:solidFill>
                  <a:schemeClr val="bg1"/>
                </a:solidFill>
              </a:rPr>
              <a:t>, </a:t>
            </a:r>
            <a:r>
              <a:rPr lang="fr-FR" sz="1000" dirty="0" err="1" smtClean="0">
                <a:solidFill>
                  <a:schemeClr val="bg1"/>
                </a:solidFill>
              </a:rPr>
              <a:t>believe</a:t>
            </a:r>
            <a:r>
              <a:rPr lang="fr-FR" sz="1000" dirty="0" smtClean="0">
                <a:solidFill>
                  <a:schemeClr val="bg1"/>
                </a:solidFill>
              </a:rPr>
              <a:t>, </a:t>
            </a:r>
            <a:r>
              <a:rPr lang="fr-FR" sz="1000" dirty="0" err="1" smtClean="0">
                <a:solidFill>
                  <a:schemeClr val="bg1"/>
                </a:solidFill>
              </a:rPr>
              <a:t>like</a:t>
            </a:r>
            <a:r>
              <a:rPr lang="fr-FR" sz="1000" dirty="0" smtClean="0">
                <a:solidFill>
                  <a:schemeClr val="bg1"/>
                </a:solidFill>
              </a:rPr>
              <a:t>, </a:t>
            </a:r>
            <a:r>
              <a:rPr lang="fr-FR" sz="1000" dirty="0" err="1" smtClean="0">
                <a:solidFill>
                  <a:schemeClr val="bg1"/>
                </a:solidFill>
              </a:rPr>
              <a:t>want</a:t>
            </a:r>
            <a:r>
              <a:rPr lang="fr-FR" sz="1000" dirty="0" smtClean="0">
                <a:solidFill>
                  <a:schemeClr val="bg1"/>
                </a:solidFill>
              </a:rPr>
              <a:t>, </a:t>
            </a:r>
            <a:r>
              <a:rPr lang="fr-FR" sz="1000" dirty="0" err="1" smtClean="0">
                <a:solidFill>
                  <a:schemeClr val="bg1"/>
                </a:solidFill>
              </a:rPr>
              <a:t>understand</a:t>
            </a:r>
            <a:r>
              <a:rPr lang="fr-FR" sz="1000" dirty="0" smtClean="0">
                <a:solidFill>
                  <a:schemeClr val="bg1"/>
                </a:solidFill>
              </a:rPr>
              <a:t>, </a:t>
            </a:r>
            <a:r>
              <a:rPr lang="fr-FR" sz="1000" dirty="0" err="1" smtClean="0">
                <a:solidFill>
                  <a:schemeClr val="bg1"/>
                </a:solidFill>
              </a:rPr>
              <a:t>agree</a:t>
            </a:r>
            <a:r>
              <a:rPr lang="fr-FR" sz="1000" dirty="0" smtClean="0">
                <a:solidFill>
                  <a:schemeClr val="bg1"/>
                </a:solidFill>
              </a:rPr>
              <a:t> … </a:t>
            </a:r>
            <a:br>
              <a:rPr lang="fr-FR" sz="1000" dirty="0" smtClean="0">
                <a:solidFill>
                  <a:schemeClr val="bg1"/>
                </a:solidFill>
              </a:rPr>
            </a:br>
            <a:r>
              <a:rPr lang="fr-FR" sz="1000" u="sng" dirty="0" smtClean="0">
                <a:solidFill>
                  <a:schemeClr val="tx1"/>
                </a:solidFill>
              </a:rPr>
              <a:t>Ex:</a:t>
            </a:r>
            <a:r>
              <a:rPr lang="fr-FR" sz="1000" dirty="0" smtClean="0">
                <a:solidFill>
                  <a:schemeClr val="tx1"/>
                </a:solidFill>
              </a:rPr>
              <a:t> I </a:t>
            </a:r>
            <a:r>
              <a:rPr lang="fr-FR" sz="1000" dirty="0" err="1" smtClean="0">
                <a:solidFill>
                  <a:schemeClr val="tx1"/>
                </a:solidFill>
              </a:rPr>
              <a:t>don’t</a:t>
            </a:r>
            <a:r>
              <a:rPr lang="fr-FR" sz="1000" dirty="0" smtClean="0">
                <a:solidFill>
                  <a:schemeClr val="tx1"/>
                </a:solidFill>
              </a:rPr>
              <a:t> know the </a:t>
            </a:r>
            <a:r>
              <a:rPr lang="fr-FR" sz="1000" dirty="0" err="1" smtClean="0">
                <a:solidFill>
                  <a:schemeClr val="tx1"/>
                </a:solidFill>
              </a:rPr>
              <a:t>answer</a:t>
            </a:r>
            <a:r>
              <a:rPr lang="fr-FR" sz="1000" dirty="0" smtClean="0">
                <a:solidFill>
                  <a:schemeClr val="tx1"/>
                </a:solidFill>
              </a:rPr>
              <a:t> </a:t>
            </a:r>
            <a:r>
              <a:rPr lang="fr-FR" sz="1000" dirty="0" err="1" smtClean="0">
                <a:solidFill>
                  <a:schemeClr val="tx1"/>
                </a:solidFill>
              </a:rPr>
              <a:t>because</a:t>
            </a:r>
            <a:r>
              <a:rPr lang="fr-FR" sz="1000" dirty="0" smtClean="0">
                <a:solidFill>
                  <a:schemeClr val="tx1"/>
                </a:solidFill>
              </a:rPr>
              <a:t> I </a:t>
            </a:r>
            <a:r>
              <a:rPr lang="fr-FR" sz="1000" dirty="0" err="1" smtClean="0">
                <a:solidFill>
                  <a:schemeClr val="tx1"/>
                </a:solidFill>
              </a:rPr>
              <a:t>don’t</a:t>
            </a:r>
            <a:r>
              <a:rPr lang="fr-FR" sz="1000" dirty="0" smtClean="0">
                <a:solidFill>
                  <a:schemeClr val="tx1"/>
                </a:solidFill>
              </a:rPr>
              <a:t> </a:t>
            </a:r>
            <a:r>
              <a:rPr lang="fr-FR" sz="1000" dirty="0" err="1" smtClean="0">
                <a:solidFill>
                  <a:schemeClr val="tx1"/>
                </a:solidFill>
              </a:rPr>
              <a:t>understand</a:t>
            </a:r>
            <a:r>
              <a:rPr lang="fr-FR" sz="1000" dirty="0" smtClean="0">
                <a:solidFill>
                  <a:schemeClr val="tx1"/>
                </a:solidFill>
              </a:rPr>
              <a:t> the question.</a:t>
            </a:r>
            <a:br>
              <a:rPr lang="fr-FR" sz="1000" dirty="0" smtClean="0">
                <a:solidFill>
                  <a:schemeClr val="tx1"/>
                </a:solidFill>
              </a:rPr>
            </a:br>
            <a:r>
              <a:rPr lang="fr-FR" sz="1000" dirty="0" smtClean="0">
                <a:solidFill>
                  <a:schemeClr val="tx1"/>
                </a:solidFill>
              </a:rPr>
              <a:t/>
            </a:r>
            <a:br>
              <a:rPr lang="fr-FR" sz="1000" dirty="0" smtClean="0">
                <a:solidFill>
                  <a:schemeClr val="tx1"/>
                </a:solidFill>
              </a:rPr>
            </a:br>
            <a:r>
              <a:rPr lang="fr-FR" sz="1000" dirty="0" smtClean="0">
                <a:solidFill>
                  <a:schemeClr val="tx1"/>
                </a:solidFill>
              </a:rPr>
              <a:t/>
            </a:r>
            <a:br>
              <a:rPr lang="fr-FR" sz="1000" dirty="0" smtClean="0">
                <a:solidFill>
                  <a:schemeClr val="tx1"/>
                </a:solidFill>
              </a:rPr>
            </a:br>
            <a:r>
              <a:rPr lang="fr-FR" sz="2000" dirty="0" smtClean="0"/>
              <a:t> - </a:t>
            </a:r>
            <a:r>
              <a:rPr lang="fr-FR" sz="2000" u="sng" dirty="0" smtClean="0"/>
              <a:t>PRESENT SIMPLE A VALEUR FUTURE : </a:t>
            </a:r>
            <a:br>
              <a:rPr lang="fr-FR" sz="2000" u="sng" dirty="0" smtClean="0"/>
            </a:br>
            <a:r>
              <a:rPr lang="fr-FR" sz="2000" dirty="0" smtClean="0">
                <a:solidFill>
                  <a:schemeClr val="bg1"/>
                </a:solidFill>
              </a:rPr>
              <a:t> Dans les subordonnées introduites par </a:t>
            </a:r>
            <a:r>
              <a:rPr lang="fr-FR" sz="2000" dirty="0" err="1" smtClean="0">
                <a:solidFill>
                  <a:schemeClr val="bg1"/>
                </a:solidFill>
              </a:rPr>
              <a:t>when</a:t>
            </a:r>
            <a:r>
              <a:rPr lang="fr-FR" sz="2000" dirty="0" smtClean="0">
                <a:solidFill>
                  <a:schemeClr val="bg1"/>
                </a:solidFill>
              </a:rPr>
              <a:t>, as </a:t>
            </a:r>
            <a:r>
              <a:rPr lang="fr-FR" sz="2000" dirty="0" err="1" smtClean="0">
                <a:solidFill>
                  <a:schemeClr val="bg1"/>
                </a:solidFill>
              </a:rPr>
              <a:t>soon</a:t>
            </a:r>
            <a:r>
              <a:rPr lang="fr-FR" sz="2000" dirty="0" smtClean="0">
                <a:solidFill>
                  <a:schemeClr val="bg1"/>
                </a:solidFill>
              </a:rPr>
              <a:t> as à valeur de futur </a:t>
            </a:r>
            <a:br>
              <a:rPr lang="fr-FR" sz="2000" dirty="0" smtClean="0">
                <a:solidFill>
                  <a:schemeClr val="bg1"/>
                </a:solidFill>
              </a:rPr>
            </a:br>
            <a:r>
              <a:rPr lang="fr-FR" sz="2000" u="sng" dirty="0" smtClean="0">
                <a:solidFill>
                  <a:schemeClr val="tx1"/>
                </a:solidFill>
              </a:rPr>
              <a:t>Ex:</a:t>
            </a:r>
            <a:r>
              <a:rPr lang="fr-FR" sz="2000" dirty="0" smtClean="0">
                <a:solidFill>
                  <a:schemeClr val="tx1"/>
                </a:solidFill>
              </a:rPr>
              <a:t>  I </a:t>
            </a:r>
            <a:r>
              <a:rPr lang="fr-FR" sz="2000" dirty="0" err="1" smtClean="0">
                <a:solidFill>
                  <a:schemeClr val="tx1"/>
                </a:solidFill>
              </a:rPr>
              <a:t>will</a:t>
            </a:r>
            <a:r>
              <a:rPr lang="fr-FR" sz="2000" dirty="0" smtClean="0">
                <a:solidFill>
                  <a:schemeClr val="tx1"/>
                </a:solidFill>
              </a:rPr>
              <a:t> vote </a:t>
            </a:r>
            <a:r>
              <a:rPr lang="fr-FR" sz="2000" dirty="0" err="1" smtClean="0">
                <a:solidFill>
                  <a:schemeClr val="tx1"/>
                </a:solidFill>
              </a:rPr>
              <a:t>when</a:t>
            </a:r>
            <a:r>
              <a:rPr lang="fr-FR" sz="2000" dirty="0" smtClean="0">
                <a:solidFill>
                  <a:schemeClr val="tx1"/>
                </a:solidFill>
              </a:rPr>
              <a:t> I </a:t>
            </a:r>
            <a:r>
              <a:rPr lang="fr-FR" sz="2000" dirty="0" err="1" smtClean="0">
                <a:solidFill>
                  <a:schemeClr val="tx1"/>
                </a:solidFill>
                <a:effectLst/>
              </a:rPr>
              <a:t>am</a:t>
            </a:r>
            <a:r>
              <a:rPr lang="fr-FR" sz="2000" dirty="0" smtClean="0">
                <a:solidFill>
                  <a:schemeClr val="tx1"/>
                </a:solidFill>
              </a:rPr>
              <a:t> 18.</a:t>
            </a:r>
            <a:br>
              <a:rPr lang="fr-FR" sz="2000" dirty="0" smtClean="0">
                <a:solidFill>
                  <a:schemeClr val="tx1"/>
                </a:solidFill>
              </a:rPr>
            </a:br>
            <a:r>
              <a:rPr lang="fr-FR" sz="2000" dirty="0" smtClean="0">
                <a:solidFill>
                  <a:schemeClr val="tx1"/>
                </a:solidFill>
              </a:rPr>
              <a:t>       He </a:t>
            </a:r>
            <a:r>
              <a:rPr lang="fr-FR" sz="2000" dirty="0" err="1" smtClean="0">
                <a:solidFill>
                  <a:schemeClr val="tx1"/>
                </a:solidFill>
              </a:rPr>
              <a:t>will</a:t>
            </a:r>
            <a:r>
              <a:rPr lang="fr-FR" sz="2000" dirty="0" smtClean="0">
                <a:solidFill>
                  <a:schemeClr val="tx1"/>
                </a:solidFill>
              </a:rPr>
              <a:t> phone me as </a:t>
            </a:r>
            <a:r>
              <a:rPr lang="fr-FR" sz="2000" dirty="0" err="1" smtClean="0">
                <a:solidFill>
                  <a:schemeClr val="tx1"/>
                </a:solidFill>
              </a:rPr>
              <a:t>soon</a:t>
            </a:r>
            <a:r>
              <a:rPr lang="fr-FR" sz="2000" dirty="0" smtClean="0">
                <a:solidFill>
                  <a:schemeClr val="tx1"/>
                </a:solidFill>
              </a:rPr>
              <a:t> as </a:t>
            </a:r>
            <a:r>
              <a:rPr lang="fr-FR" sz="2000" dirty="0" err="1" smtClean="0">
                <a:solidFill>
                  <a:schemeClr val="tx1"/>
                </a:solidFill>
              </a:rPr>
              <a:t>he</a:t>
            </a:r>
            <a:r>
              <a:rPr lang="fr-FR" sz="2000" dirty="0" smtClean="0">
                <a:solidFill>
                  <a:schemeClr val="tx1"/>
                </a:solidFill>
              </a:rPr>
              <a:t> </a:t>
            </a:r>
            <a:r>
              <a:rPr lang="fr-FR" sz="2000" u="sng" dirty="0" err="1" smtClean="0">
                <a:solidFill>
                  <a:schemeClr val="tx1"/>
                </a:solidFill>
              </a:rPr>
              <a:t>comes</a:t>
            </a:r>
            <a:r>
              <a:rPr lang="fr-FR" sz="2000" dirty="0" smtClean="0">
                <a:solidFill>
                  <a:schemeClr val="tx1"/>
                </a:solidFill>
              </a:rPr>
              <a:t> back home.</a:t>
            </a:r>
            <a:r>
              <a:rPr lang="fr-FR" sz="1000" dirty="0" smtClean="0">
                <a:solidFill>
                  <a:schemeClr val="tx1"/>
                </a:solidFill>
              </a:rPr>
              <a:t/>
            </a:r>
            <a:br>
              <a:rPr lang="fr-FR" sz="1000" dirty="0" smtClean="0">
                <a:solidFill>
                  <a:schemeClr val="tx1"/>
                </a:solidFill>
              </a:rPr>
            </a:br>
            <a:endParaRPr lang="fr-FR" sz="1000"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234482"/>
          </a:xfrm>
        </p:spPr>
        <p:txBody>
          <a:bodyPr>
            <a:normAutofit fontScale="90000"/>
          </a:bodyPr>
          <a:lstStyle/>
          <a:p>
            <a:r>
              <a:rPr lang="fr-FR" u="sng" dirty="0" smtClean="0"/>
              <a:t>Temps équivalents français:</a:t>
            </a:r>
            <a:br>
              <a:rPr lang="fr-FR" u="sng" dirty="0" smtClean="0"/>
            </a:br>
            <a:r>
              <a:rPr lang="fr-FR" u="sng" dirty="0" smtClean="0"/>
              <a:t/>
            </a:r>
            <a:br>
              <a:rPr lang="fr-FR" u="sng" dirty="0" smtClean="0"/>
            </a:br>
            <a:r>
              <a:rPr lang="fr-FR" dirty="0" smtClean="0"/>
              <a:t>- le présent de l’indicatif</a:t>
            </a:r>
            <a:br>
              <a:rPr lang="fr-FR" dirty="0" smtClean="0"/>
            </a:br>
            <a:r>
              <a:rPr lang="fr-FR" dirty="0" smtClean="0"/>
              <a:t/>
            </a:r>
            <a:br>
              <a:rPr lang="fr-FR" dirty="0" smtClean="0"/>
            </a:br>
            <a:r>
              <a:rPr lang="fr-FR" dirty="0" smtClean="0"/>
              <a:t>- le futur</a:t>
            </a:r>
            <a:br>
              <a:rPr lang="fr-FR" dirty="0" smtClean="0"/>
            </a:br>
            <a:r>
              <a:rPr lang="fr-FR" dirty="0" smtClean="0"/>
              <a:t/>
            </a:r>
            <a:br>
              <a:rPr lang="fr-FR" dirty="0" smtClean="0"/>
            </a:br>
            <a:endParaRPr lang="fr-FR" dirty="0"/>
          </a:p>
        </p:txBody>
      </p:sp>
    </p:spTree>
  </p:cSld>
  <p:clrMapOvr>
    <a:masterClrMapping/>
  </p:clrMapOvr>
  <p:transition>
    <p:pull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1400" dirty="0" smtClean="0"/>
              <a:t>I. Conjuguer à la personne qui convient, aux formes qui conviennent.</a:t>
            </a:r>
            <a:br>
              <a:rPr lang="fr-FR" sz="1400" dirty="0" smtClean="0"/>
            </a:br>
            <a:r>
              <a:rPr lang="fr-FR" sz="1400" dirty="0" smtClean="0"/>
              <a:t>II. Exercice. Traduire les phrases suivantes après avoir déterminé la VALEUR du présent simple. Trouver l’intrus.</a:t>
            </a:r>
            <a:endParaRPr lang="fr-FR" sz="1400" dirty="0"/>
          </a:p>
        </p:txBody>
      </p:sp>
      <p:sp>
        <p:nvSpPr>
          <p:cNvPr id="3" name="Espace réservé du contenu 2"/>
          <p:cNvSpPr>
            <a:spLocks noGrp="1"/>
          </p:cNvSpPr>
          <p:nvPr>
            <p:ph idx="1"/>
          </p:nvPr>
        </p:nvSpPr>
        <p:spPr/>
        <p:txBody>
          <a:bodyPr>
            <a:normAutofit/>
          </a:bodyPr>
          <a:lstStyle/>
          <a:p>
            <a:pPr>
              <a:buNone/>
            </a:pPr>
            <a:r>
              <a:rPr lang="fr-FR" sz="1400" dirty="0" smtClean="0"/>
              <a:t>I.  </a:t>
            </a:r>
          </a:p>
          <a:p>
            <a:pPr>
              <a:buNone/>
            </a:pPr>
            <a:r>
              <a:rPr lang="fr-FR" sz="1400" dirty="0" smtClean="0"/>
              <a:t>a. SPEAK, </a:t>
            </a:r>
            <a:r>
              <a:rPr lang="fr-FR" sz="1400" dirty="0" err="1" smtClean="0"/>
              <a:t>aff</a:t>
            </a:r>
            <a:r>
              <a:rPr lang="fr-FR" sz="1400" dirty="0" smtClean="0"/>
              <a:t>. </a:t>
            </a:r>
            <a:r>
              <a:rPr lang="fr-FR" sz="1400" dirty="0" err="1" smtClean="0"/>
              <a:t>form</a:t>
            </a:r>
            <a:r>
              <a:rPr lang="fr-FR" sz="1400" dirty="0" smtClean="0"/>
              <a:t>/ 3rd pers. </a:t>
            </a:r>
            <a:r>
              <a:rPr lang="fr-FR" sz="1400" dirty="0" err="1" smtClean="0"/>
              <a:t>sing</a:t>
            </a:r>
            <a:endParaRPr lang="fr-FR" sz="1400" dirty="0" smtClean="0"/>
          </a:p>
          <a:p>
            <a:pPr>
              <a:buNone/>
            </a:pPr>
            <a:r>
              <a:rPr lang="fr-FR" sz="1400" dirty="0" smtClean="0"/>
              <a:t>b. BE, </a:t>
            </a:r>
            <a:r>
              <a:rPr lang="fr-FR" sz="1400" dirty="0" err="1" smtClean="0"/>
              <a:t>interr</a:t>
            </a:r>
            <a:r>
              <a:rPr lang="fr-FR" sz="1400" dirty="0" smtClean="0"/>
              <a:t>. </a:t>
            </a:r>
            <a:r>
              <a:rPr lang="fr-FR" sz="1400" dirty="0" err="1" smtClean="0"/>
              <a:t>form</a:t>
            </a:r>
            <a:r>
              <a:rPr lang="fr-FR" sz="1400" dirty="0" smtClean="0"/>
              <a:t> / 2nd pers. </a:t>
            </a:r>
            <a:r>
              <a:rPr lang="fr-FR" sz="1400" dirty="0" err="1" smtClean="0"/>
              <a:t>sing</a:t>
            </a:r>
            <a:endParaRPr lang="fr-FR" sz="1400" dirty="0" smtClean="0"/>
          </a:p>
          <a:p>
            <a:pPr>
              <a:buNone/>
            </a:pPr>
            <a:r>
              <a:rPr lang="fr-FR" sz="1400" dirty="0" smtClean="0"/>
              <a:t>c. ASK, </a:t>
            </a:r>
            <a:r>
              <a:rPr lang="fr-FR" sz="1400" dirty="0" err="1" smtClean="0"/>
              <a:t>neg</a:t>
            </a:r>
            <a:r>
              <a:rPr lang="fr-FR" sz="1400" dirty="0" smtClean="0"/>
              <a:t>. </a:t>
            </a:r>
            <a:r>
              <a:rPr lang="fr-FR" sz="1400" dirty="0" err="1" smtClean="0"/>
              <a:t>form</a:t>
            </a:r>
            <a:r>
              <a:rPr lang="fr-FR" sz="1400" dirty="0" smtClean="0"/>
              <a:t>/ 3rd pers. </a:t>
            </a:r>
            <a:r>
              <a:rPr lang="fr-FR" sz="1400" dirty="0" err="1" smtClean="0"/>
              <a:t>sing</a:t>
            </a:r>
            <a:r>
              <a:rPr lang="fr-FR" sz="1400" dirty="0" smtClean="0"/>
              <a:t>.     </a:t>
            </a:r>
          </a:p>
          <a:p>
            <a:pPr>
              <a:buNone/>
            </a:pPr>
            <a:r>
              <a:rPr lang="fr-FR" sz="1400" dirty="0" smtClean="0"/>
              <a:t>d. TRY, </a:t>
            </a:r>
            <a:r>
              <a:rPr lang="fr-FR" sz="1400" dirty="0" err="1" smtClean="0"/>
              <a:t>aff</a:t>
            </a:r>
            <a:r>
              <a:rPr lang="fr-FR" sz="1400" dirty="0" smtClean="0"/>
              <a:t>. </a:t>
            </a:r>
            <a:r>
              <a:rPr lang="fr-FR" sz="1400" dirty="0" err="1" smtClean="0"/>
              <a:t>form</a:t>
            </a:r>
            <a:r>
              <a:rPr lang="fr-FR" sz="1400" dirty="0" smtClean="0"/>
              <a:t> / 1st pers </a:t>
            </a:r>
            <a:r>
              <a:rPr lang="fr-FR" sz="1400" dirty="0" err="1" smtClean="0"/>
              <a:t>sing</a:t>
            </a:r>
            <a:r>
              <a:rPr lang="fr-FR" sz="1400" dirty="0" smtClean="0"/>
              <a:t>.</a:t>
            </a:r>
          </a:p>
          <a:p>
            <a:pPr>
              <a:buNone/>
            </a:pPr>
            <a:r>
              <a:rPr lang="fr-FR" sz="1400" dirty="0" smtClean="0"/>
              <a:t>e. DO, </a:t>
            </a:r>
            <a:r>
              <a:rPr lang="fr-FR" sz="1400" dirty="0" err="1" smtClean="0"/>
              <a:t>interr</a:t>
            </a:r>
            <a:r>
              <a:rPr lang="fr-FR" sz="1400" dirty="0" smtClean="0"/>
              <a:t>. </a:t>
            </a:r>
            <a:r>
              <a:rPr lang="fr-FR" sz="1400" dirty="0" err="1" smtClean="0"/>
              <a:t>form</a:t>
            </a:r>
            <a:r>
              <a:rPr lang="fr-FR" sz="1400" dirty="0" smtClean="0"/>
              <a:t> / 2</a:t>
            </a:r>
            <a:r>
              <a:rPr lang="fr-FR" sz="1400" baseline="30000" dirty="0" smtClean="0"/>
              <a:t>nd</a:t>
            </a:r>
            <a:r>
              <a:rPr lang="fr-FR" sz="1400" dirty="0" smtClean="0"/>
              <a:t> pers. </a:t>
            </a:r>
            <a:r>
              <a:rPr lang="fr-FR" sz="1400" dirty="0" err="1" smtClean="0"/>
              <a:t>plur</a:t>
            </a:r>
            <a:r>
              <a:rPr lang="fr-FR" sz="1400" dirty="0" smtClean="0"/>
              <a:t>.</a:t>
            </a:r>
          </a:p>
          <a:p>
            <a:pPr>
              <a:buNone/>
            </a:pPr>
            <a:endParaRPr lang="fr-FR" sz="1400" dirty="0" smtClean="0"/>
          </a:p>
          <a:p>
            <a:pPr>
              <a:buNone/>
            </a:pPr>
            <a:r>
              <a:rPr lang="fr-FR" sz="1400" dirty="0" smtClean="0"/>
              <a:t>II. </a:t>
            </a:r>
          </a:p>
          <a:p>
            <a:pPr>
              <a:buNone/>
            </a:pPr>
            <a:r>
              <a:rPr lang="fr-FR" sz="1400" dirty="0" smtClean="0"/>
              <a:t>a. Les vaches ne mangent pas de viande!</a:t>
            </a:r>
          </a:p>
          <a:p>
            <a:pPr>
              <a:buNone/>
            </a:pPr>
            <a:r>
              <a:rPr lang="fr-FR" sz="1400" dirty="0" smtClean="0"/>
              <a:t>b. Tu conduiras quand tu auras ton permis, pas avant.</a:t>
            </a:r>
          </a:p>
          <a:p>
            <a:pPr>
              <a:buNone/>
            </a:pPr>
            <a:r>
              <a:rPr lang="fr-FR" sz="1400" dirty="0" smtClean="0"/>
              <a:t>c. Je ne crois pas qu’il soit là.</a:t>
            </a:r>
          </a:p>
          <a:p>
            <a:pPr>
              <a:buNone/>
            </a:pPr>
            <a:r>
              <a:rPr lang="fr-FR" sz="1400" dirty="0" smtClean="0"/>
              <a:t>d. Elle vient me voir le lundi matin. </a:t>
            </a:r>
          </a:p>
          <a:p>
            <a:pPr>
              <a:buNone/>
            </a:pPr>
            <a:r>
              <a:rPr lang="fr-FR" sz="1400" dirty="0" smtClean="0"/>
              <a:t>e. Tous les jours, les oiseaux mangent nos restes.</a:t>
            </a:r>
          </a:p>
          <a:p>
            <a:pPr>
              <a:buNone/>
            </a:pPr>
            <a:r>
              <a:rPr lang="fr-FR" sz="1400" dirty="0" smtClean="0"/>
              <a:t>f. Elle dance dans une troupe très célèbre. </a:t>
            </a:r>
          </a:p>
          <a:p>
            <a:pPr>
              <a:buNone/>
            </a:pPr>
            <a:r>
              <a:rPr lang="fr-FR" sz="1400" dirty="0" smtClean="0"/>
              <a:t>g. Regarde, elle mange de la viande. Elle a dit qu’elle était végétarienne!</a:t>
            </a:r>
          </a:p>
          <a:p>
            <a:pPr>
              <a:buNone/>
            </a:pPr>
            <a:r>
              <a:rPr lang="fr-FR" sz="1400" dirty="0" smtClean="0"/>
              <a:t>h. Dès que je pourrai, je t’enverrai le mail.</a:t>
            </a:r>
          </a:p>
          <a:p>
            <a:pPr>
              <a:buNone/>
            </a:pPr>
            <a:r>
              <a:rPr lang="fr-FR" sz="1400" dirty="0" smtClean="0"/>
              <a:t>i. Ce qui se ressemble s’assemble.</a:t>
            </a:r>
            <a:endParaRPr lang="fr-FR" sz="1400" dirty="0"/>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478</TotalTime>
  <Words>755</Words>
  <Application>Microsoft Office PowerPoint</Application>
  <PresentationFormat>Affichage à l'écran (4:3)</PresentationFormat>
  <Paragraphs>163</Paragraphs>
  <Slides>25</Slides>
  <Notes>1</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Apex</vt:lpstr>
      <vt:lpstr>ENGLISH TENSES FOR DUMMIES</vt:lpstr>
      <vt:lpstr>THE SIMPLE PRESENT</vt:lpstr>
      <vt:lpstr>- CARACTERISTIQUE GENERALE DU SUJET: Ex:  He is a teacher in my school. He teaches maths.        She is a writer. She writes books for children.  </vt:lpstr>
      <vt:lpstr>- CARACTERISTIQUE GENERALE DU SUJET: Ex:  He is a teacher in my school. He teaches maths.        She is a writer. She writes books for children.    - VERITES PERMANENTES, PROVERBES:  Ex:  Birds fly. Fish swim.         Charity begins at home.                       </vt:lpstr>
      <vt:lpstr>- CARACTERISTIQUE GENERALE DU SUJET: Ex:  He is a teacher in my school. He teaches maths.        She is a writer. She writes books for children.    - VERITES PERMANENTES, PROVERBES:  Ex:  Birds fly. Fish swim.         Charity begins at home.   - VALEUR FREQUENTATIVE, « HABITUDE », ACTION REPETEE:    often, never, sometimes, on Sundays, in the morning, every week, generally …  Ex:  He goes to the gym on Mondays and Thursdays, twice a week.  I don’t always have croissant for breakfast. Sometimes I buy donuts.    </vt:lpstr>
      <vt:lpstr>- CARACTERISTIQUE GENERALE DU SUJET: Ex:  He is a teacher in my school. He teaches maths.        She is a writer. She writes books for children.    - VERITES PERMANENTES, PROVERBES:  Ex:  Birds fly. Fish swim.         Charity begins at home.   - VALEUR FREQUENTATIVE, « HABITUDE », ACTION REPETEE:    often, never, sometimes, on Sundays, in the morning, every week, generally …  Ex:  He goes to the gym on Mondays and Thursdays, twice a week.  I don’t always have croissant for breakfast. Sometimes I buy donuts.    - VERBES de PROCESSUS DE PENSEE  know, remember, believe, like, want, understand, agree …  Ex: I don’t know the answer because I don’t understand the question. </vt:lpstr>
      <vt:lpstr>- CARACTERISTIQUE GENERALE DU SUJET: Ex:  He is a teacher in my school. He teaches maths.        She is a writer. She writes books for children.    - VERITES PERMANENTES, PROVERBES:  Ex:  Birds fly. Fish swim.         Charity begins at home.   - VALEUR FREQUENTATIVE, « HABITUDE », ACTION REPETEE:    often, never, sometimes, on Sundays, in the morning, every week, generally …  Ex:  He goes to the gym on Mondays and Thursdays, twice a week.  I don’t always have croissant for breakfast. Sometimes I buy donuts.    - VERBES de PROCESSUS DE PENSEE  know, remember, believe, like, want, understand, agree …  Ex: I don’t know the answer because I don’t understand the question.    - PRESENT SIMPLE A VALEUR FUTURE :   Dans les subordonnées introduites par when, as soon as à valeur de futur  Ex:  I will vote when I am 18.        He will phone me as soon as he comes back home. </vt:lpstr>
      <vt:lpstr>Temps équivalents français:  - le présent de l’indicatif  - le futur  </vt:lpstr>
      <vt:lpstr>I. Conjuguer à la personne qui convient, aux formes qui conviennent. II. Exercice. Traduire les phrases suivantes après avoir déterminé la VALEUR du présent simple. Trouver l’intrus.</vt:lpstr>
      <vt:lpstr>THE SIMPLE PROGRESSIVE/CONTINUOUS</vt:lpstr>
      <vt:lpstr>- ACTION EN COURS DE DEROULEMENT: L’action est en cours au moment de l’énonciation, elle est commencée et n’est pas terminée. - She is working at mac Donald’s to pay for her new car.  -Look! She is talking to that strange man.</vt:lpstr>
      <vt:lpstr>- ACTION EN COURS DE DEROULEMENT: L’action est en cours au moment de l’énonciation, elle est commencée et n’est pas terminée. - She is working at mac Donald’s to pay for her new car.  -Look! She is talking to that strange man.    - POUR EXPRIMER L’ENERVEMENT DU LOCUTEUR A CAUSE D’UNE ACTION REPETEE: L’action désigne une répétition obstinée, elle est souvent accompagnée d’adverbes comme constantly, always, again ... - My mother is always spying on me! - My boyfriend is constantly asking where I am. I can’t stand it anymore.</vt:lpstr>
      <vt:lpstr>- ACTION EN COURS DE DEROULEMENT: L’action est en cours au moment de l’énonciation, elle est commencée et n’est pas terminée. - She is working at mac Donald’s to pay for her new car.  -Look! She is talking to that strange man.    - POUR EXPRIMER L’ENERVEMENT DU LOCUTEUR A CAUSE D’UNE ACTION REPETEE: L’action désigne une répétition obstinée, elle est souvent accompagnée d’adverbes comme constantly, always, again ...   - My mother is always spying on me! - My boyfriend is constantly asking where I am. I can’t stand it anymore.     - POUR PARLER D’UNE ACTION DANS UN FUTUR PROCHE: L’action désigne une action qui a été planifiée, elle est accompagnée d’un marqueur de temps futur : this afternoon, tonight, tomorrow … - Dan has invited me for diner and I have accepted his invitation : we are having diner tonight.    </vt:lpstr>
      <vt:lpstr>- ACTION EN COURS DE DEROULEMENT: L’action est en cours au moment de l’énonciation, elle est commencée et n’est pas terminée. - She is working at mac Donald’s to pay for her new car.  -Look! She is talking to that strange man.    - POUR EXPRIMER L’ENERVEMENT DU LOCUTEUR A CAUSE D’UNE ACTION REPETEE: L’action désigne une répétition obstinée, elle est souvent accompagnée d’adverbes comme constantly, always, again ...   - My mother is always spying on me! - My boyfriend is constantly asking where I am. I can’t stand it anymore.     - POUR PARLER D’UNE ACTION DANS UN FUTUR PROCHE: L’action désigne une action qui a été planifiée, elle est accompagnée d’un marqueur de temps futur : this afternoon, tonight, tomorrow … - Dan has invited me for diner and I have accepted his invitation : we are having diner tonight.    - POUR PARLER D’UNE ACTION FUTURE AVEC BE GOING TO, EN INSISTANT SUR L’INTENTION L’action désigne aussi une action qui a été planifiée,  mais on insiste sur l’intention du locuteur, en français on traduira par aller faire qq chose. Ex: je vais l’appeler = j’ai l’intention de l’appeler = I am going to call him. - I am not going to tell you because it is classified information. (je ne vais pas te le dire, je n’en ai pas l’intention) - Mum is going to kill you for taking her car!  Toujours avec BE GOING TO, l’action se situe dans un futur proche, et il y 100% de chose qu’elle se déroule.  - I know she is going to invite me out. Le locuteur est certain que son amie va l’inviter.</vt:lpstr>
      <vt:lpstr>     Temps équivalent français:  le présent de l’indicatif</vt:lpstr>
      <vt:lpstr>I. Conjuguer à la personne qui convient, aux formes qui conviennent. II. Exercice. Traduire les phrases suivantes après avoir déterminé la VALEUR du présent progressif. Trouver l’intrus.  I.   a. SPEAK, aff. form/ 3rd pers. sing b. BE, interr. form / 2nd pers. sing c. ASK, neg. form/ 3rd pers. sing.      d. TRY, aff. form / 1st pers sing. e. DO, interr. form / 2nd pers. plur.  II.  a. Elle porte un chapeau rouge aujourd’hui. b. Elle est toujours en train de m’appeler quand je suis occupé! c. Sur l’image, il y a un homme qui joue au piano. d. Elle rend visite à sa grand-mère quand elle en a le temps. e. Je vais tout raconter à la police. Je ne peux plus garder ça pour moi. f. J’ai eu Johanna au téléphone. Demain on va en boîte! g. Elle va rater son bac. Elle n’a pas assez bossé. h. Elle dort. Ne la dérange pas.  i. Est-ce que tu vas au lycée demain? </vt:lpstr>
      <vt:lpstr>LE PRESENT PERFECT SIMPLE</vt:lpstr>
      <vt:lpstr>- ACTION TERMINEE, NON DATEE, QUI M’INTERESSE POUR LA CONSEQUENCE, LE RESULTAT QU’ELLE A SUR LE PRESENT: - Oh no! I have lost my credit card! I can’t pay for this. J’ai égaré ma carte de crédit (action terminée) = résultat sur le présent : je ne peux pas payer.  - He can’t ski. He has broken his legs. Il ne peux pas skier, il s’est cassé la jambe. Ce n’est pas quand l’action a eu lieu qui m’interesse, c’est la conséquence de cette action sur le présent. - Autres : I have finished my homework. He has called the police …   passé composé en français!    </vt:lpstr>
      <vt:lpstr>- ACTION TERMINEE, NON DATEE, QUI M’INTERESSE POUR LA CONSEQUENCE, LE RESULTAT QU’ELLE A SUR LA PRESENT: - Oh no! I have lost my credit card! I can’t pay for this. J’ai égaré ma carte de crédit (action terminée) = résultat sur le présent : je ne peux pas payer.  - He can’t ski. He has broken his legs. Il ne peux pas skier, il s’est cassé la jambe. Ce n’est pas quand l’action a eu lieu qui m’interesse, c’est la conséquence de cette action sur le présent. - Autres : I have finished my homework. He has called the police …   passé composé en français!     - BILAN PROVISOIRE, EXPERIENCE QUI VA JUSQU’AU PRESENT:  Avec les adverbes : already, so far, not yet, recently, just, never, ever, before, on indique que le moment excat est inconnu  - Have you ever been to England ? - I haven’t finished my exercise yet. - I have met him recently.   passé composé en français!       </vt:lpstr>
      <vt:lpstr>       - ACTION TERMINEE, NON DATEE, QUI M’INTERESSE POUR LA CONSEQUENCE, LE RESULTAT QU’ELLE A SUR LA PRESENT: - Oh no! I have lost my credit card! I can’t pay for this. J’ai égaré ma carte de crédit (action terminée) = résultat sur le présent : je ne peux pas payer.  - He can’t ski. He has broken his legs. Il ne peux pas skier, il s’est cassé la jambe. Ce n’est pas quand l’action a eu lieu qui m’interesse, c’est la conséquence de cette action sur le présent. - Autres : I have finished my homework. He has called the police …   passé composé en français!     - BILAN PROVISOIRE, EXPERIENCE QUI VA JUSQU’AU PRESENT:  Avec les adverbes : already, so far, not yet, recently, just, never, ever, before, on indique que le moment excat est inconnu  - Have you ever been to England ? - I haven’t finished my exercise yet. - I have met him recently.    passé composé en français!   - PRESENT PERFECT DE DUREE – FOR/SINCE : Avec un verbe d’état, (BE, KNOW, HAVE …), l’action d’être, de savoir/connaître … a commencé dans le passé et se prolonge dans le présent. Ces phrases sont toujours accompagnées de FOR ou SINCE (en français, phrases avec DEPUIS) - He has been a teacher for 10 years, since 2003. - I have known them since I was 10. -We have had this car for ages!  présent de l’indicatif en français! </vt:lpstr>
      <vt:lpstr>I. Conjuguer à la personne qui convient, aux formes qui conviennent. II. Exercice. Traduire les phrases suivantes après avoir déterminé la VALEUR du présent perfect simple. Trouver l’intrus.  I.   a. SPEAK, aff. form/ 3rd pers. sing b. BE, interr. form / 2nd pers. sing c. ASK, neg. form/ 3rd pers. sing.      d. TRY, aff. form / 1st pers sing. e. DO, interr. form / 2nd pers. plur.  II.  a. Elle  est malade depuis une semaine. b.  J’ai cassé le vase rouge. Désolé c.  Ils n’ont pas encore inventé de vaccin contre le sida. d. J’ai toujours aimé le chocolat. e. Est-ce que tu as déjà vu la tour Eiffel en vrai? f. Ils sont partis en Inde la semaine dernière, lundi dernier pour être exact. g. Je suppose que tu as oublié ton livre encore.  h. Je le connais depuis qu’on est gamins. i.  J’ai déjà vu ça quelque part. </vt:lpstr>
      <vt:lpstr>LE PRESENT PERFECT PROGRESSIF </vt:lpstr>
      <vt:lpstr>- LE PRESENT PERFECT PROGRESSIF DE DUREE – FOR/SINCE :</vt:lpstr>
      <vt:lpstr>- LE PRESENT PERFECT PROGRESSIF DE DUREE – FOR/SINCE : Il s’emploie avec des verbes d’action (contrairement au perfect simple de durée avec des verbes d’état. L’action a commencé dans le passé et se prolonge dans le présent. Il est toujours accompagné de FOR/SINCE (depuis) - I have been waiting for 2 hours. And I’m still waiting! - We have been living here since 2002.  présent de l’indicatif en français! (j’attends depuis 2 heures, nous vivons ici depuis 2002)    - LE PRESENT PERFECT PROGRESSIF DE RESULTAT :  Pour comprendre cette valeur, observer les phrases suivantes: - He has washed the car, the car is clean. - He has been washing the car. I know it because he’s all wet. - Suzie has eaten the ice cream. There’s no more ice cream in the fridge. - Suzie has been eating ice cream : I know it because her mouth is smeared with chocolate. - He has cut 3 onions for you : You can cook your carry now. - He has been cutting onion : I know it because he’s crying. Dans les phrases en bleu, ce sont les traces de l’activité qui m’intéressent et me permettent de déduire que l’action a eu lieu. C’est le present perfect progressif.  Au present perfect simple (phrases en blanc), c’est seulement le résultat de l’action qui m’intéresse (la voiture est propre, il n’y a plus de glace, j’ai 3 ognons pour mon carry.)   passé composé en français!   </vt:lpstr>
      <vt:lpstr>I. Conjuguer à la personne qui convient, aux formes qui conviennent. II. Exercice. Traduire les phrases suivantes après avoir déterminé la VALEUR du présent perfect simple. Trouver le/les intrus.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TENSES FOR DUMMIES</dc:title>
  <dc:creator>LE MAIRE</dc:creator>
  <cp:lastModifiedBy>LE MAIRE</cp:lastModifiedBy>
  <cp:revision>42</cp:revision>
  <dcterms:created xsi:type="dcterms:W3CDTF">2013-08-20T07:08:33Z</dcterms:created>
  <dcterms:modified xsi:type="dcterms:W3CDTF">2015-08-26T06:21:28Z</dcterms:modified>
</cp:coreProperties>
</file>